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3" r:id="rId2"/>
    <p:sldId id="299" r:id="rId3"/>
    <p:sldId id="291" r:id="rId4"/>
    <p:sldId id="305" r:id="rId5"/>
    <p:sldId id="308" r:id="rId6"/>
    <p:sldId id="304" r:id="rId7"/>
    <p:sldId id="326" r:id="rId8"/>
    <p:sldId id="327" r:id="rId9"/>
    <p:sldId id="306" r:id="rId10"/>
    <p:sldId id="307" r:id="rId11"/>
    <p:sldId id="310" r:id="rId12"/>
    <p:sldId id="318" r:id="rId13"/>
    <p:sldId id="320" r:id="rId14"/>
    <p:sldId id="319" r:id="rId15"/>
    <p:sldId id="321" r:id="rId16"/>
    <p:sldId id="322" r:id="rId17"/>
    <p:sldId id="311" r:id="rId18"/>
    <p:sldId id="301" r:id="rId19"/>
    <p:sldId id="317" r:id="rId20"/>
    <p:sldId id="312" r:id="rId21"/>
    <p:sldId id="302" r:id="rId22"/>
    <p:sldId id="323" r:id="rId23"/>
    <p:sldId id="324" r:id="rId24"/>
    <p:sldId id="325" r:id="rId25"/>
    <p:sldId id="303" r:id="rId26"/>
    <p:sldId id="309" r:id="rId27"/>
  </p:sldIdLst>
  <p:sldSz cx="9144000" cy="5143500" type="screen16x9"/>
  <p:notesSz cx="6858000" cy="9144000"/>
  <p:defaultTextStyle>
    <a:defPPr>
      <a:defRPr lang="nb-NO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3A4A62"/>
    <a:srgbClr val="00417D"/>
    <a:srgbClr val="1F3D60"/>
    <a:srgbClr val="E6D5F3"/>
    <a:srgbClr val="D1E9FF"/>
    <a:srgbClr val="8FCAFF"/>
    <a:srgbClr val="CBCBCB"/>
    <a:srgbClr val="012050"/>
    <a:srgbClr val="FE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9"/>
    <p:restoredTop sz="74641" autoAdjust="0"/>
  </p:normalViewPr>
  <p:slideViewPr>
    <p:cSldViewPr snapToGrid="0">
      <p:cViewPr varScale="1">
        <p:scale>
          <a:sx n="77" d="100"/>
          <a:sy n="77" d="100"/>
        </p:scale>
        <p:origin x="1963" y="5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4" d="100"/>
          <a:sy n="134" d="100"/>
        </p:scale>
        <p:origin x="511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F2ECF8-92F2-14D1-4A17-44696091D1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E4515-757E-9D8C-4B06-2A23CDA25E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B055B-2BD0-43C1-AA5F-4929AE1A4EC1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6AAB8-7F9C-1DBF-19AE-DE1406F8FD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FBA27-F5DA-91B8-2E0E-A8B4A1AF5E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24734-DB36-4782-B2FB-73672C20A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6F674-55DE-1B4A-B45F-3A876AA2EF8D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5A3EC-346D-B247-ADD7-73C5A96DC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934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19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International timetabling competition in 2021 was focused on the sports scheduling problem and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FRM1200"/>
              </a:rPr>
              <a:t> the development of solution approaches for the construction of round-robin timetables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Participants in this competition have used</a:t>
            </a:r>
            <a:r>
              <a:rPr lang="en-US" dirty="0"/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various approaches to solve each instance. One frequently employed strategy, commonly known as the fix-and-optimize approach, falls under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matheuristics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. This strategy involves iteratively utilizing a mathematical programming solver to optimize a specific subset of variables while the remainder of the variables remain fixed</a:t>
            </a:r>
            <a:r>
              <a:rPr lang="nb-NO" sz="1800" b="0" i="0" dirty="0">
                <a:solidFill>
                  <a:srgbClr val="000000"/>
                </a:solidFill>
                <a:effectLst/>
                <a:latin typeface="CMR12"/>
              </a:rPr>
              <a:t>.</a:t>
            </a:r>
          </a:p>
          <a:p>
            <a:r>
              <a:rPr lang="nb-NO" sz="1800" b="0" i="0" dirty="0">
                <a:solidFill>
                  <a:srgbClr val="000000"/>
                </a:solidFill>
                <a:effectLst/>
                <a:latin typeface="CMR12"/>
              </a:rPr>
              <a:t>Phillips ALNS + reinforcement learning + random selection from unsatisfied constraints</a:t>
            </a:r>
          </a:p>
          <a:p>
            <a:r>
              <a:rPr lang="nb-NO" sz="1800" b="0" i="0" dirty="0">
                <a:solidFill>
                  <a:srgbClr val="000000"/>
                </a:solidFill>
                <a:effectLst/>
                <a:latin typeface="CMR12"/>
              </a:rPr>
              <a:t>Fonseca: Fix &amp; optimize only random selection of teams/slots to fix</a:t>
            </a:r>
          </a:p>
          <a:p>
            <a:r>
              <a:rPr lang="nb-NO" sz="1800" b="0" i="0" dirty="0">
                <a:solidFill>
                  <a:srgbClr val="000000"/>
                </a:solidFill>
                <a:effectLst/>
                <a:latin typeface="CMR12"/>
              </a:rPr>
              <a:t>Rosati: Metaheuristic, simulated annealing , no solver used</a:t>
            </a:r>
          </a:p>
          <a:p>
            <a:r>
              <a:rPr lang="nb-NO" sz="1800" b="0" i="0" dirty="0">
                <a:solidFill>
                  <a:srgbClr val="000000"/>
                </a:solidFill>
                <a:effectLst/>
                <a:latin typeface="CMR12"/>
              </a:rPr>
              <a:t>Van Bulck:  home and away pattern then compatible opponent schedule by fix and optimize</a:t>
            </a:r>
            <a:endParaRPr lang="en-US" sz="1800" b="0" i="0" dirty="0">
              <a:solidFill>
                <a:srgbClr val="000000"/>
              </a:solidFill>
              <a:effectLst/>
              <a:latin typeface="CMR12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25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force a team to play home or away and regulate the total number of games played by a team or group of teams</a:t>
            </a:r>
            <a:r>
              <a:rPr lang="en-US" dirty="0"/>
              <a:t> </a:t>
            </a:r>
          </a:p>
          <a:p>
            <a:r>
              <a:rPr lang="en-US" dirty="0"/>
              <a:t>Game: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enforce or forbid specific assignments of a game to slots.</a:t>
            </a:r>
            <a:r>
              <a:rPr lang="en-US" dirty="0"/>
              <a:t> </a:t>
            </a:r>
          </a:p>
          <a:p>
            <a:r>
              <a:rPr lang="en-US" dirty="0"/>
              <a:t>Break: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regulate the frequency and timing of breaks in a competition</a:t>
            </a:r>
            <a:r>
              <a:rPr lang="en-US" dirty="0"/>
              <a:t>  </a:t>
            </a:r>
          </a:p>
          <a:p>
            <a:r>
              <a:rPr lang="en-US" dirty="0"/>
              <a:t>Fair: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prevent an unbalanced timetable concerning home games, travel distances, etc.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Sep: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regulate the number of rounds between consecutive games involving the same teams.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Objective: </a:t>
            </a:r>
            <a:r>
              <a:rPr lang="en-US" sz="1200" dirty="0"/>
              <a:t>minimize the total (weighted) sum of deviations resulting from violated soft constraints while respecting all hard constraints.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053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2 can only play at most 1 Home game during slots 7 8 and 10 -&gt; violated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08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least 1 and at most 3 games from (1,5), (3,4) and (6,4) can take place during slots 2,4 and 10 -&gt; Soft but not violated -&gt; no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29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3 can have at most 1 break (home or away) during slots 4, 9 and 10. Soft and violated -&gt;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586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The di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txr"/>
              </a:rPr>
              <a:t>ff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erence in home games played between each pair of teams can not be larger than 1 during all the slots.</a:t>
            </a:r>
            <a:r>
              <a:rPr lang="en-US" dirty="0"/>
              <a:t>  Not violated -&gt; no penalty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764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NimbusRomNo9L-Regu"/>
              </a:rPr>
              <a:t>There should be at least 4 time slots between the mutual games of team 0 and 1.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393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45 instances</a:t>
            </a:r>
          </a:p>
          <a:p>
            <a:r>
              <a:rPr lang="en-US" dirty="0"/>
              <a:t>#teams 16 – 20</a:t>
            </a:r>
          </a:p>
          <a:p>
            <a:r>
              <a:rPr lang="en-US" dirty="0"/>
              <a:t>#constr: 93 -&gt; 3_15 to 1486 -&gt; 2_2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These instances were generated in three phases, which is reflected in their naming conventions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141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Data was in XML format -&gt; required to reorganize data into a format that aligns with solver requirements.</a:t>
            </a:r>
          </a:p>
          <a:p>
            <a:r>
              <a:rPr lang="nb-NO" dirty="0"/>
              <a:t>Implemented a code that automatically parses data, categorizes them by constraint types, and writes the instances in mathematical programing format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724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In addressing the diverse complexities of the instances, we have pursued various approaches to obtain feasible initial solutions. Each used on the ones without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MR12"/>
              </a:rPr>
              <a:t>init_sol</a:t>
            </a:r>
            <a:endParaRPr lang="en-US" sz="1800" b="0" i="0" dirty="0">
              <a:solidFill>
                <a:srgbClr val="000000"/>
              </a:solidFill>
              <a:effectLst/>
              <a:latin typeface="CMR12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1- Primary model (hard and soft constraint) with focus on finding feasible solutions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2- disregarding soft constraints and without objective function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3- treated hard constraints as soft constraints with objective of weighted sum of hard constraints. Goal -&gt; reaching objective value 0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4- similar to 3 but using our adaptive heuristic method explained in further details in following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36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665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Fix and optimize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involved conducting neighborhood searches, allowing for the modification of a portion of the solution while keeping the remainder unchanged</a:t>
            </a:r>
          </a:p>
          <a:p>
            <a:r>
              <a:rPr lang="en-US" dirty="0"/>
              <a:t>- Choose a subset of slots/teams -&gt; fix all variables except the ones associated to those slots/teams</a:t>
            </a:r>
          </a:p>
          <a:p>
            <a:pPr marL="171450" indent="-171450">
              <a:buFontTx/>
              <a:buChar char="-"/>
            </a:pPr>
            <a:r>
              <a:rPr lang="en-US" dirty="0"/>
              <a:t>Random selection -&gt; diversification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Find all violated constraints. Check LHS.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Count number of times variables associated with teams and slots appeared on LHSs, weighted selection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Consider only the variables with value 1 -&gt; most intensification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Fix or dynamic size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Predefined size and unchanged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Start from the same, increase by 1 if 10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iter</a:t>
            </a:r>
            <a:r>
              <a:rPr lang="en-US" dirty="0"/>
              <a:t> ends in less than 60. decrease if </a:t>
            </a:r>
            <a:r>
              <a:rPr lang="en-US" dirty="0" err="1"/>
              <a:t>timelimit</a:t>
            </a:r>
            <a:r>
              <a:rPr lang="en-US" dirty="0"/>
              <a:t> reached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Combs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Single: 12 heuristic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Double: using both slots teams heuristics consecutively in each </a:t>
            </a:r>
            <a:r>
              <a:rPr lang="en-US" dirty="0" err="1"/>
              <a:t>iter</a:t>
            </a:r>
            <a:r>
              <a:rPr lang="en-US" dirty="0"/>
              <a:t> -&gt; two new </a:t>
            </a:r>
            <a:r>
              <a:rPr lang="en-US" dirty="0" err="1"/>
              <a:t>heur</a:t>
            </a:r>
            <a:r>
              <a:rPr lang="en-US" dirty="0"/>
              <a:t> (random, large neighborhoods)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single </a:t>
            </a:r>
            <a:r>
              <a:rPr lang="en-US" dirty="0" err="1"/>
              <a:t>heuri</a:t>
            </a:r>
            <a:r>
              <a:rPr lang="en-US" dirty="0"/>
              <a:t> available. Choose randomly, weight: based on performance in </a:t>
            </a:r>
            <a:r>
              <a:rPr lang="en-US" dirty="0" err="1"/>
              <a:t>prev</a:t>
            </a:r>
            <a:r>
              <a:rPr lang="en-US" dirty="0"/>
              <a:t> </a:t>
            </a:r>
            <a:r>
              <a:rPr lang="en-US" dirty="0" err="1"/>
              <a:t>iters</a:t>
            </a:r>
            <a:r>
              <a:rPr lang="en-US" dirty="0"/>
              <a:t>, update every 10 </a:t>
            </a:r>
            <a:r>
              <a:rPr lang="en-US" dirty="0" err="1"/>
              <a:t>iter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Fix size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Dynamic large 300 seconds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Dynamic small 120 seconds</a:t>
            </a:r>
            <a:br>
              <a:rPr lang="en-US" dirty="0"/>
            </a:br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055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38 out of 45 instances, 32 no objective, 6 adaptive heuristic</a:t>
            </a:r>
          </a:p>
          <a:p>
            <a:endParaRPr lang="nb-NO" dirty="0"/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TI12"/>
              </a:rPr>
              <a:t>Random Slots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average Improvement of 67.88% and an average Gap of 48.04%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2800" dirty="0"/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TI12"/>
              </a:rPr>
              <a:t>Costliest Ones Teams</a:t>
            </a:r>
            <a:r>
              <a:rPr lang="en-US" dirty="0"/>
              <a:t>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average Improvement of 49.81%</a:t>
            </a:r>
            <a:r>
              <a:rPr lang="en-US" dirty="0"/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an average Gap of 68.91%</a:t>
            </a:r>
            <a:r>
              <a:rPr lang="en-US" dirty="0"/>
              <a:t> </a:t>
            </a:r>
            <a:br>
              <a:rPr lang="en-US" dirty="0"/>
            </a:b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54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1" dirty="0">
                <a:solidFill>
                  <a:srgbClr val="000000"/>
                </a:solidFill>
                <a:effectLst/>
                <a:latin typeface="CMTI12"/>
              </a:rPr>
              <a:t>Random Slots</a:t>
            </a:r>
            <a:r>
              <a:rPr lang="en-US" dirty="0"/>
              <a:t>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average Improvement of 69.56%</a:t>
            </a:r>
            <a:r>
              <a:rPr lang="en-US" dirty="0"/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Gap, averaging 46.41%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TI12"/>
              </a:rPr>
              <a:t>Costliest Ones Teams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an average Improvement of 62.14% average Gap of 55.64%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387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1" dirty="0">
                <a:solidFill>
                  <a:srgbClr val="000000"/>
                </a:solidFill>
                <a:effectLst/>
                <a:latin typeface="CMTI12"/>
              </a:rPr>
              <a:t>random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heuristics does not outperform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TI12"/>
              </a:rPr>
              <a:t>Random Slots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heuristic alone.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1" dirty="0">
                <a:solidFill>
                  <a:srgbClr val="000000"/>
                </a:solidFill>
                <a:effectLst/>
                <a:latin typeface="CMTI12"/>
              </a:rPr>
              <a:t>Costliest Ones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TI12"/>
              </a:rPr>
              <a:t>Costliest All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heuristics perform better than each of their respective single heuristics.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new heuristics do not yield promising results and exhibit the worst performance among all the double heuristics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280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ADNS-Small achieves an average Improvement of 70.62% an average Gap of 45.23%</a:t>
            </a:r>
            <a:r>
              <a:rPr lang="en-US" dirty="0"/>
              <a:t> </a:t>
            </a:r>
            <a:br>
              <a:rPr lang="en-US" dirty="0"/>
            </a:b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380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405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02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finding the best possible solution from a finite set of</a:t>
            </a:r>
            <a:r>
              <a:rPr lang="en-US" dirty="0"/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possible options</a:t>
            </a:r>
            <a:r>
              <a:rPr lang="en-US" dirty="0"/>
              <a:t> </a:t>
            </a:r>
            <a:br>
              <a:rPr lang="en-US" dirty="0"/>
            </a:b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discrete decision variables</a:t>
            </a:r>
            <a:r>
              <a:rPr lang="en-US" dirty="0"/>
              <a:t>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86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the creation of a schedule that specifies the opponents, timing, and venues of all teams’ matches.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A round-robin tournament is a tournament in which each participant plays every other participant the same number of times,</a:t>
            </a:r>
            <a:r>
              <a:rPr lang="en-US" dirty="0"/>
              <a:t> usually once or twice</a:t>
            </a:r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Elimination tournaments are a tournament where participants are paired up and play against each other in a single game or a series of games. The winner advances to the next round, while the loser is eliminated.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Hybrid: A combination of round-robin and elimination formats</a:t>
            </a:r>
            <a:r>
              <a:rPr lang="en-US" dirty="0"/>
              <a:t>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5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team faces each other twice, even number of competitors</a:t>
            </a:r>
          </a:p>
          <a:p>
            <a:r>
              <a:rPr lang="en-US" dirty="0"/>
              <a:t>N team (even) -&gt; at least n-1</a:t>
            </a:r>
          </a:p>
          <a:p>
            <a:r>
              <a:rPr lang="en-US" dirty="0"/>
              <a:t>Compact: number of slots available is the lower bound</a:t>
            </a:r>
          </a:p>
          <a:p>
            <a:r>
              <a:rPr lang="en-US" dirty="0"/>
              <a:t>Relaxed: more slots available -&gt; here compact</a:t>
            </a:r>
          </a:p>
          <a:p>
            <a:r>
              <a:rPr lang="en-US" dirty="0"/>
              <a:t>Venues: team plays at its designated venue-&gt; home, any other venue-&gt; away, no game -&gt; bye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Break: two games consecutively either at home or away</a:t>
            </a:r>
            <a:r>
              <a:rPr lang="en-US" dirty="0"/>
              <a:t>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In a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TI12"/>
              </a:rPr>
              <a:t>phased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tournament, the schedule is divided into two halves. Each half forms its single round-robin tournament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Stakeholders: Clubs, broadcasters, government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72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Stakeholders: Clubs, broadcasters, government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Stakeholders: Clubs, broadcasters, government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56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Exact: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guarantee to find the optimal solution or prove its nonexistence. are usually very efficient for small and medium-sized instances of simple COPs, but they may become impractical for large and complex problems due to the exponential growth of the search space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Heuristic: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prioritize finding a good solution within a reasonable time frame rather than guaranteeing an optimal solution.</a:t>
            </a:r>
            <a:r>
              <a:rPr lang="en-US" dirty="0"/>
              <a:t> Can get stuck in local optima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Meta: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MR12"/>
              </a:rPr>
              <a:t>combine or adapt other heuristics to </a:t>
            </a:r>
            <a:r>
              <a:rPr lang="en-US" sz="1800" b="0" i="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CMR12"/>
              </a:rPr>
              <a:t>escape local optima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CMR12"/>
              </a:rPr>
              <a:t>and more efficiently explore the search space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Mat: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combine mathematical programming techniques with heuristic methods, including metaheuristics</a:t>
            </a:r>
            <a:r>
              <a:rPr lang="en-US" dirty="0"/>
              <a:t>. Aim to blend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2"/>
              </a:rPr>
              <a:t>precision of mathematical programming with the speed and adaptability of heuristics</a:t>
            </a:r>
            <a:r>
              <a:rPr lang="en-US" dirty="0"/>
              <a:t> </a:t>
            </a:r>
            <a:br>
              <a:rPr lang="en-US" dirty="0"/>
            </a:b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5A3EC-346D-B247-ADD7-73C5A96DC6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53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rst p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12436"/>
            <a:ext cx="6858000" cy="1609999"/>
          </a:xfrm>
        </p:spPr>
        <p:txBody>
          <a:bodyPr anchor="b">
            <a:normAutofit/>
          </a:bodyPr>
          <a:lstStyle>
            <a:lvl1pPr algn="ctr"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228079"/>
            <a:ext cx="6858000" cy="492274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EAFAFE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AF15E1B0-E352-697B-FCAD-0FB4111276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001000" y="216827"/>
            <a:ext cx="779930" cy="77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496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63E292-5003-839A-B756-6408F6EAFE07}"/>
              </a:ext>
            </a:extLst>
          </p:cNvPr>
          <p:cNvSpPr/>
          <p:nvPr userDrawn="1"/>
        </p:nvSpPr>
        <p:spPr>
          <a:xfrm>
            <a:off x="0" y="4855960"/>
            <a:ext cx="9144000" cy="287540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0347"/>
            <a:ext cx="7698022" cy="594360"/>
          </a:xfrm>
        </p:spPr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656"/>
            <a:ext cx="1080000" cy="273844"/>
          </a:xfrm>
        </p:spPr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797" y="4855960"/>
            <a:ext cx="338203" cy="273844"/>
          </a:xfrm>
        </p:spPr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5961" y="4869656"/>
            <a:ext cx="3086100" cy="273844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63E292-5003-839A-B756-6408F6EAFE07}"/>
              </a:ext>
            </a:extLst>
          </p:cNvPr>
          <p:cNvSpPr/>
          <p:nvPr userDrawn="1"/>
        </p:nvSpPr>
        <p:spPr>
          <a:xfrm>
            <a:off x="0" y="4855960"/>
            <a:ext cx="9144000" cy="287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0347"/>
            <a:ext cx="7698022" cy="594360"/>
          </a:xfrm>
        </p:spPr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656"/>
            <a:ext cx="1080000" cy="273844"/>
          </a:xfrm>
        </p:spPr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797" y="4855960"/>
            <a:ext cx="338203" cy="273844"/>
          </a:xfrm>
        </p:spPr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5961" y="4869656"/>
            <a:ext cx="3086100" cy="273844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44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993852E3-1163-D854-3E0F-54367F58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AFA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00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993852E3-1163-D854-3E0F-54367F58A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42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16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028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FEF9F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1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4000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57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7387680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178C90A-FC71-DE57-8B74-49F6CB7A6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2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on with picture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BAE549C-CAB7-666B-D19C-266C4F7A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4" y="255615"/>
            <a:ext cx="6158432" cy="4644000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1282305"/>
            <a:ext cx="4772043" cy="2301814"/>
          </a:xfrm>
        </p:spPr>
        <p:txBody>
          <a:bodyPr anchor="t">
            <a:normAutofit/>
          </a:bodyPr>
          <a:lstStyle>
            <a:lvl1pPr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4" name="Plassholder for bilde 8" descr="Illustrasjonsbilde">
            <a:extLst>
              <a:ext uri="{FF2B5EF4-FFF2-40B4-BE49-F238E27FC236}">
                <a16:creationId xmlns:a16="http://schemas.microsoft.com/office/drawing/2014/main" id="{9CC8A9C3-707B-F1C6-A643-6B4E99C720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89511" y="255615"/>
            <a:ext cx="2483027" cy="46440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07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 with pictur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 descr="Illustrasjonsbilde">
            <a:extLst>
              <a:ext uri="{FF2B5EF4-FFF2-40B4-BE49-F238E27FC236}">
                <a16:creationId xmlns:a16="http://schemas.microsoft.com/office/drawing/2014/main" id="{65571C10-BF0C-35F0-E75D-C5846C801F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5113" y="265113"/>
            <a:ext cx="8607425" cy="26924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9084E49-BD29-63F2-C68D-C3EBD14C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908853"/>
            <a:ext cx="8607425" cy="1992404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3033268"/>
            <a:ext cx="6858000" cy="67866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805422"/>
            <a:ext cx="6858000" cy="592459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EAFAFE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12" name="Bilde 11" descr="UiB emblem">
            <a:extLst>
              <a:ext uri="{FF2B5EF4-FFF2-40B4-BE49-F238E27FC236}">
                <a16:creationId xmlns:a16="http://schemas.microsoft.com/office/drawing/2014/main" id="{66679B14-9BD6-E9D0-AA04-ED4D73FE61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40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phasis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6335B0F8-AF8B-DF4E-1B5E-22F986511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105" y="1360311"/>
            <a:ext cx="6117790" cy="803517"/>
          </a:xfrm>
        </p:spPr>
        <p:txBody>
          <a:bodyPr anchor="b">
            <a:noAutofit/>
          </a:bodyPr>
          <a:lstStyle>
            <a:lvl1pPr algn="ctr">
              <a:defRPr sz="2200" b="0" i="0">
                <a:solidFill>
                  <a:srgbClr val="EAFAF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3106" y="2308285"/>
            <a:ext cx="6117789" cy="1562676"/>
          </a:xfrm>
        </p:spPr>
        <p:txBody>
          <a:bodyPr>
            <a:normAutofit/>
          </a:bodyPr>
          <a:lstStyle>
            <a:lvl1pPr marL="0" indent="0" algn="ctr">
              <a:lnSpc>
                <a:spcPts val="2120"/>
              </a:lnSpc>
              <a:buNone/>
              <a:defRPr sz="1600">
                <a:solidFill>
                  <a:srgbClr val="EAFAFE"/>
                </a:solidFill>
              </a:defRPr>
            </a:lvl1pPr>
            <a:lvl2pPr>
              <a:defRPr sz="1600">
                <a:solidFill>
                  <a:srgbClr val="FEF9F1"/>
                </a:solidFill>
              </a:defRPr>
            </a:lvl2pPr>
            <a:lvl3pPr>
              <a:defRPr sz="1600">
                <a:solidFill>
                  <a:srgbClr val="FEF9F1"/>
                </a:solidFill>
              </a:defRPr>
            </a:lvl3pPr>
            <a:lvl4pPr>
              <a:defRPr sz="1600">
                <a:solidFill>
                  <a:srgbClr val="FEF9F1"/>
                </a:solidFill>
              </a:defRPr>
            </a:lvl4pPr>
            <a:lvl5pPr>
              <a:defRPr sz="1600">
                <a:solidFill>
                  <a:srgbClr val="FEF9F1"/>
                </a:solidFill>
              </a:defRPr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6FF1F59D-5A3A-D1B4-68BA-7B102441E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70867" y="2217172"/>
            <a:ext cx="1202267" cy="0"/>
          </a:xfrm>
          <a:prstGeom prst="line">
            <a:avLst/>
          </a:prstGeom>
          <a:ln w="19050">
            <a:solidFill>
              <a:srgbClr val="EC3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blu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3A3DC28-8E5F-EEA6-C441-727AA8E4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AF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11" name="Plassholder for bilde 10" descr="Grafikk">
            <a:extLst>
              <a:ext uri="{FF2B5EF4-FFF2-40B4-BE49-F238E27FC236}">
                <a16:creationId xmlns:a16="http://schemas.microsoft.com/office/drawing/2014/main" id="{80647727-BDEA-7A9F-E705-0A5A4CC1B2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501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red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3A3DC28-8E5F-EEA6-C441-727AA8E4F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7" name="Plassholder for bilde 10" descr="Grafikk">
            <a:extLst>
              <a:ext uri="{FF2B5EF4-FFF2-40B4-BE49-F238E27FC236}">
                <a16:creationId xmlns:a16="http://schemas.microsoft.com/office/drawing/2014/main" id="{6900E3F9-7849-02EC-6F65-CA8F5ECDA0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234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(yellow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F4AFA2B-1CDB-4DA6-A565-7736DE60C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FFF7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698942"/>
            <a:ext cx="7698022" cy="525222"/>
          </a:xfrm>
        </p:spPr>
        <p:txBody>
          <a:bodyPr anchor="b">
            <a:normAutofit/>
          </a:bodyPr>
          <a:lstStyle>
            <a:lvl1pPr algn="ctr">
              <a:defRPr sz="2000">
                <a:solidFill>
                  <a:srgbClr val="012050"/>
                </a:solidFill>
              </a:defRPr>
            </a:lvl1pPr>
          </a:lstStyle>
          <a:p>
            <a:r>
              <a:rPr lang="nb-NO" dirty="0"/>
              <a:t>CLICK TO ADD TITLE</a:t>
            </a:r>
            <a:endParaRPr lang="en-GB" dirty="0"/>
          </a:p>
        </p:txBody>
      </p:sp>
      <p:sp>
        <p:nvSpPr>
          <p:cNvPr id="7" name="Plassholder for bilde 10" descr="Grafikk">
            <a:extLst>
              <a:ext uri="{FF2B5EF4-FFF2-40B4-BE49-F238E27FC236}">
                <a16:creationId xmlns:a16="http://schemas.microsoft.com/office/drawing/2014/main" id="{B7917A54-CB00-3C53-7758-6E4DF1FE0A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78013" y="1328740"/>
            <a:ext cx="5387975" cy="27432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102A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7557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E3D04D-3642-3C7F-030A-D839002F6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2000"/>
            <a:ext cx="7698022" cy="994172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1B8D59F-DBC2-B251-2712-3282BCF65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1440000"/>
            <a:ext cx="3788870" cy="562438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E4E996C-D34F-39B1-FE12-DBE614B791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0000" y="2100926"/>
            <a:ext cx="3788870" cy="211092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64AC82B-35CD-0C4D-4656-CBD4A3F9FD5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29152" y="1440000"/>
            <a:ext cx="3788870" cy="562438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58BA969A-C54A-844B-13C1-7F0FA0B906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9152" y="2100926"/>
            <a:ext cx="3788870" cy="21109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C9E6BABF-9EF4-916D-95EC-83F9ACA6E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B005CF67-7517-2435-A253-4ADAD9F5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E4EFB795-05AE-DD5D-323D-BECC66F8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71776826-5889-3FF9-1682-AFD58B56F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79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 descr="Illustrasjonsbilde">
            <a:extLst>
              <a:ext uri="{FF2B5EF4-FFF2-40B4-BE49-F238E27FC236}">
                <a16:creationId xmlns:a16="http://schemas.microsoft.com/office/drawing/2014/main" id="{71C56134-D1EC-D572-CFCC-717A434999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5113" y="259557"/>
            <a:ext cx="8613775" cy="46417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856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(blu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C48CDB-024B-B25D-C592-585207B93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59251745-7591-2E39-51A0-0BB82921E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935" y="1490282"/>
            <a:ext cx="1804131" cy="18041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34" y="3640239"/>
            <a:ext cx="7540333" cy="435590"/>
          </a:xfrm>
        </p:spPr>
        <p:txBody>
          <a:bodyPr anchor="b">
            <a:normAutofit/>
          </a:bodyPr>
          <a:lstStyle>
            <a:lvl1pPr algn="ctr">
              <a:defRPr sz="2200">
                <a:solidFill>
                  <a:srgbClr val="EAFAFE"/>
                </a:solidFill>
              </a:defRPr>
            </a:lvl1pPr>
          </a:lstStyle>
          <a:p>
            <a:r>
              <a:rPr lang="nb-NO" dirty="0" err="1"/>
              <a:t>uib.no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278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pag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C48CDB-024B-B25D-C592-585207B93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464564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e 8" descr="UiB emblem">
            <a:extLst>
              <a:ext uri="{FF2B5EF4-FFF2-40B4-BE49-F238E27FC236}">
                <a16:creationId xmlns:a16="http://schemas.microsoft.com/office/drawing/2014/main" id="{59251745-7591-2E39-51A0-0BB82921E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935" y="1490282"/>
            <a:ext cx="1804131" cy="1804131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C4A8339E-D3D4-8AF7-F01D-30596EFD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834" y="3640239"/>
            <a:ext cx="7540333" cy="435590"/>
          </a:xfrm>
        </p:spPr>
        <p:txBody>
          <a:bodyPr anchor="b">
            <a:normAutofit/>
          </a:bodyPr>
          <a:lstStyle>
            <a:lvl1pPr algn="ctr">
              <a:defRPr sz="2200">
                <a:solidFill>
                  <a:srgbClr val="FEF9F1"/>
                </a:solidFill>
              </a:defRPr>
            </a:lvl1pPr>
          </a:lstStyle>
          <a:p>
            <a:r>
              <a:rPr lang="nb-NO" dirty="0" err="1"/>
              <a:t>uib.no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03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irst pag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2CD590E-40B7-E50C-99B2-FFA7564C5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55615"/>
            <a:ext cx="8607425" cy="2726224"/>
          </a:xfrm>
          <a:prstGeom prst="rect">
            <a:avLst/>
          </a:prstGeom>
          <a:solidFill>
            <a:srgbClr val="FE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75D10985-ECE7-E9FB-BDD6-88846B29F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3" y="2908853"/>
            <a:ext cx="8607425" cy="1992404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1112436"/>
            <a:ext cx="6858000" cy="1609999"/>
          </a:xfrm>
        </p:spPr>
        <p:txBody>
          <a:bodyPr anchor="b">
            <a:normAutofit/>
          </a:bodyPr>
          <a:lstStyle>
            <a:lvl1pPr algn="ctr">
              <a:defRPr sz="3800">
                <a:solidFill>
                  <a:srgbClr val="012050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228079"/>
            <a:ext cx="6858000" cy="492274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FEF9F1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8" name="Bilde 7" descr="UiB emblem">
            <a:extLst>
              <a:ext uri="{FF2B5EF4-FFF2-40B4-BE49-F238E27FC236}">
                <a16:creationId xmlns:a16="http://schemas.microsoft.com/office/drawing/2014/main" id="{AF15E1B0-E352-697B-FCAD-0FB4111276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 with picture (re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 descr="Illustrasjonsbilde">
            <a:extLst>
              <a:ext uri="{FF2B5EF4-FFF2-40B4-BE49-F238E27FC236}">
                <a16:creationId xmlns:a16="http://schemas.microsoft.com/office/drawing/2014/main" id="{65571C10-BF0C-35F0-E75D-C5846C801F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5113" y="265113"/>
            <a:ext cx="8607425" cy="2692400"/>
          </a:xfrm>
        </p:spPr>
        <p:txBody>
          <a:bodyPr/>
          <a:lstStyle/>
          <a:p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icon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picture</a:t>
            </a:r>
            <a:endParaRPr lang="en-GB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E71BB231-CD21-AE71-445C-771EC0D4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5112" y="2922225"/>
            <a:ext cx="8607425" cy="1979032"/>
          </a:xfrm>
          <a:prstGeom prst="rect">
            <a:avLst/>
          </a:prstGeom>
          <a:solidFill>
            <a:srgbClr val="EC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8D36F3F9-4B5D-F8E5-CA36-885A25B5A9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3033268"/>
            <a:ext cx="6858000" cy="67866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FEF9F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FA5EA88-DF02-23A5-7474-C195605DA4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3805422"/>
            <a:ext cx="6858000" cy="592459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rgbClr val="FEF9F1"/>
                </a:solidFill>
                <a:latin typeface="+mn-lt"/>
                <a:cs typeface="Times New Roman" panose="02020603050405020304" pitchFamily="18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en-GB" dirty="0"/>
          </a:p>
        </p:txBody>
      </p:sp>
      <p:pic>
        <p:nvPicPr>
          <p:cNvPr id="12" name="Bilde 11" descr="UiB emblem">
            <a:extLst>
              <a:ext uri="{FF2B5EF4-FFF2-40B4-BE49-F238E27FC236}">
                <a16:creationId xmlns:a16="http://schemas.microsoft.com/office/drawing/2014/main" id="{66679B14-9BD6-E9D0-AA04-ED4D73FE61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7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63E292-5003-839A-B756-6408F6EAFE07}"/>
              </a:ext>
            </a:extLst>
          </p:cNvPr>
          <p:cNvSpPr/>
          <p:nvPr userDrawn="1"/>
        </p:nvSpPr>
        <p:spPr>
          <a:xfrm>
            <a:off x="0" y="4855960"/>
            <a:ext cx="9144000" cy="2875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0347"/>
            <a:ext cx="7698022" cy="594360"/>
          </a:xfrm>
        </p:spPr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656"/>
            <a:ext cx="1080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797" y="4855960"/>
            <a:ext cx="338203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5961" y="4869656"/>
            <a:ext cx="30861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9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63E292-5003-839A-B756-6408F6EAFE07}"/>
              </a:ext>
            </a:extLst>
          </p:cNvPr>
          <p:cNvSpPr/>
          <p:nvPr userDrawn="1"/>
        </p:nvSpPr>
        <p:spPr>
          <a:xfrm>
            <a:off x="0" y="4855960"/>
            <a:ext cx="9144000" cy="287540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0347"/>
            <a:ext cx="7698022" cy="593542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656"/>
            <a:ext cx="1080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797" y="4855960"/>
            <a:ext cx="338203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5961" y="4869656"/>
            <a:ext cx="30861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63E292-5003-839A-B756-6408F6EAFE07}"/>
              </a:ext>
            </a:extLst>
          </p:cNvPr>
          <p:cNvSpPr/>
          <p:nvPr userDrawn="1"/>
        </p:nvSpPr>
        <p:spPr>
          <a:xfrm>
            <a:off x="0" y="4855960"/>
            <a:ext cx="9144000" cy="287540"/>
          </a:xfrm>
          <a:prstGeom prst="rect">
            <a:avLst/>
          </a:prstGeom>
          <a:solidFill>
            <a:srgbClr val="004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0347"/>
            <a:ext cx="7698022" cy="593542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656"/>
            <a:ext cx="10800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797" y="4855960"/>
            <a:ext cx="338203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5961" y="4869656"/>
            <a:ext cx="30861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21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63E292-5003-839A-B756-6408F6EAFE07}"/>
              </a:ext>
            </a:extLst>
          </p:cNvPr>
          <p:cNvSpPr/>
          <p:nvPr userDrawn="1"/>
        </p:nvSpPr>
        <p:spPr>
          <a:xfrm>
            <a:off x="0" y="4855960"/>
            <a:ext cx="9144000" cy="2875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0347"/>
            <a:ext cx="7698022" cy="594360"/>
          </a:xfrm>
        </p:spPr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656"/>
            <a:ext cx="1080000" cy="273844"/>
          </a:xfrm>
        </p:spPr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797" y="4855960"/>
            <a:ext cx="338203" cy="273844"/>
          </a:xfrm>
        </p:spPr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5961" y="4869656"/>
            <a:ext cx="3086100" cy="273844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3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63E292-5003-839A-B756-6408F6EAFE07}"/>
              </a:ext>
            </a:extLst>
          </p:cNvPr>
          <p:cNvSpPr/>
          <p:nvPr userDrawn="1"/>
        </p:nvSpPr>
        <p:spPr>
          <a:xfrm>
            <a:off x="0" y="4855960"/>
            <a:ext cx="9144000" cy="287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1448EA-32E8-4D99-975C-17EB1E3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340347"/>
            <a:ext cx="7698022" cy="594360"/>
          </a:xfrm>
        </p:spPr>
        <p:txBody>
          <a:bodyPr anchor="b"/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982E1B7-42E9-3796-376D-F6BDCA2B74D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subtitle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F991A22-F613-FC90-63C7-21F2ADAA0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4869656"/>
            <a:ext cx="1080000" cy="273844"/>
          </a:xfrm>
        </p:spPr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C1EC750-E775-2095-DEA7-212324D6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797" y="4855960"/>
            <a:ext cx="338203" cy="273844"/>
          </a:xfrm>
        </p:spPr>
        <p:txBody>
          <a:bodyPr/>
          <a:lstStyle/>
          <a:p>
            <a:fld id="{BB89DDFD-E5C1-E442-BE53-155278538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FD01C46-5F5D-A3BD-A894-AC4A73FF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5961" y="4869656"/>
            <a:ext cx="3086100" cy="273844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CDB01FB-5C5E-17AB-4C5C-789288EA9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7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EBA2A38D-3A00-2F75-4E31-3B6AED1F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0347"/>
            <a:ext cx="7698022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C971B24-B741-AC9F-27E6-F1F4BB91A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40873"/>
            <a:ext cx="7698022" cy="2908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4DD54FA-4D78-5EB8-8868-C6030A026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0000" y="4464359"/>
            <a:ext cx="108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37C96BE-AFCB-521B-AA51-6F1A2984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1347" y="4464359"/>
            <a:ext cx="8022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BB89DDFD-E5C1-E442-BE53-1552785384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D7B758A-70AA-9663-306F-78EE5C666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46435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rgbClr val="01205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7" name="Bilde 7" descr="UiB emblem">
            <a:extLst>
              <a:ext uri="{FF2B5EF4-FFF2-40B4-BE49-F238E27FC236}">
                <a16:creationId xmlns:a16="http://schemas.microsoft.com/office/drawing/2014/main" id="{88B5156B-AC1F-88B5-D611-4DA50BD5D0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rcRect/>
          <a:stretch/>
        </p:blipFill>
        <p:spPr>
          <a:xfrm>
            <a:off x="7871012" y="3872799"/>
            <a:ext cx="779930" cy="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7" r:id="rId3"/>
    <p:sldLayoutId id="2147483668" r:id="rId4"/>
    <p:sldLayoutId id="2147483650" r:id="rId5"/>
    <p:sldLayoutId id="2147483684" r:id="rId6"/>
    <p:sldLayoutId id="2147483689" r:id="rId7"/>
    <p:sldLayoutId id="2147483685" r:id="rId8"/>
    <p:sldLayoutId id="2147483686" r:id="rId9"/>
    <p:sldLayoutId id="2147483687" r:id="rId10"/>
    <p:sldLayoutId id="2147483688" r:id="rId11"/>
    <p:sldLayoutId id="2147483672" r:id="rId12"/>
    <p:sldLayoutId id="2147483679" r:id="rId13"/>
    <p:sldLayoutId id="2147483651" r:id="rId14"/>
    <p:sldLayoutId id="2147483673" r:id="rId15"/>
    <p:sldLayoutId id="2147483665" r:id="rId16"/>
    <p:sldLayoutId id="2147483674" r:id="rId17"/>
    <p:sldLayoutId id="2147483666" r:id="rId18"/>
    <p:sldLayoutId id="2147483682" r:id="rId19"/>
    <p:sldLayoutId id="2147483675" r:id="rId20"/>
    <p:sldLayoutId id="2147483676" r:id="rId21"/>
    <p:sldLayoutId id="2147483683" r:id="rId22"/>
    <p:sldLayoutId id="2147483677" r:id="rId23"/>
    <p:sldLayoutId id="2147483653" r:id="rId24"/>
    <p:sldLayoutId id="2147483663" r:id="rId25"/>
    <p:sldLayoutId id="2147483664" r:id="rId26"/>
    <p:sldLayoutId id="2147483669" r:id="rId27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1205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12050"/>
          </a:solidFill>
          <a:latin typeface="+mn-lt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tel 51">
            <a:extLst>
              <a:ext uri="{FF2B5EF4-FFF2-40B4-BE49-F238E27FC236}">
                <a16:creationId xmlns:a16="http://schemas.microsoft.com/office/drawing/2014/main" id="{1F8B6590-6EE7-EA15-C5E8-950D9DEFB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63672"/>
            <a:ext cx="6858000" cy="2158764"/>
          </a:xfrm>
          <a:solidFill>
            <a:schemeClr val="bg1">
              <a:alpha val="42000"/>
            </a:schemeClr>
          </a:solidFill>
        </p:spPr>
        <p:txBody>
          <a:bodyPr>
            <a:normAutofit/>
          </a:bodyPr>
          <a:lstStyle/>
          <a:p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Balancing the Game: </a:t>
            </a:r>
            <a:b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sz="2800" i="0" dirty="0">
                <a:solidFill>
                  <a:srgbClr val="000000"/>
                </a:solidFill>
                <a:effectLst/>
                <a:latin typeface="+mn-lt"/>
              </a:rPr>
              <a:t>Comparative Analysis of Single Heuristics and Adaptive Heuristic Approaches for Sports Scheduling Problem</a:t>
            </a:r>
            <a:endParaRPr lang="en-GB" sz="4800" dirty="0">
              <a:latin typeface="+mn-lt"/>
            </a:endParaRPr>
          </a:p>
        </p:txBody>
      </p:sp>
      <p:sp>
        <p:nvSpPr>
          <p:cNvPr id="2" name="Undertittel 1">
            <a:extLst>
              <a:ext uri="{FF2B5EF4-FFF2-40B4-BE49-F238E27FC236}">
                <a16:creationId xmlns:a16="http://schemas.microsoft.com/office/drawing/2014/main" id="{6D3D2FBE-50E1-C733-4EDE-C5BCDCD32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228078"/>
            <a:ext cx="6858000" cy="748935"/>
          </a:xfrm>
          <a:solidFill>
            <a:schemeClr val="bg1">
              <a:alpha val="46000"/>
            </a:schemeClr>
          </a:solidFill>
        </p:spPr>
        <p:txBody>
          <a:bodyPr>
            <a:normAutofit/>
          </a:bodyPr>
          <a:lstStyle/>
          <a:p>
            <a:r>
              <a:rPr lang="nb-NO" dirty="0">
                <a:solidFill>
                  <a:schemeClr val="tx1"/>
                </a:solidFill>
              </a:rPr>
              <a:t>Seyed Erfan Alesahebfosoul</a:t>
            </a:r>
          </a:p>
          <a:p>
            <a:r>
              <a:rPr lang="nb-NO" dirty="0">
                <a:solidFill>
                  <a:schemeClr val="tx1"/>
                </a:solidFill>
              </a:rPr>
              <a:t>Supervisor: Ahmad Hemmati</a:t>
            </a:r>
          </a:p>
        </p:txBody>
      </p:sp>
    </p:spTree>
    <p:extLst>
      <p:ext uri="{BB962C8B-B14F-4D97-AF65-F5344CB8AC3E}">
        <p14:creationId xmlns:p14="http://schemas.microsoft.com/office/powerpoint/2010/main" val="261824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Works</a:t>
            </a:r>
            <a:endParaRPr lang="en-US" sz="320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7698022" cy="1130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International Timetabling Competition 2021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Fix and Optimize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10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04CBCD4-AA67-B41B-EAF0-63B19FD7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Introduction and Background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B1B1B-3C82-4621-B9BF-FD325F1CA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146" y="1227931"/>
            <a:ext cx="2358983" cy="936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36AA4-3750-0F86-9FA7-ECFFE0584B6B}"/>
              </a:ext>
            </a:extLst>
          </p:cNvPr>
          <p:cNvSpPr txBox="1"/>
          <p:nvPr/>
        </p:nvSpPr>
        <p:spPr>
          <a:xfrm>
            <a:off x="782630" y="216403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BA411-C050-AB94-7ECA-22AE7BC60C41}"/>
              </a:ext>
            </a:extLst>
          </p:cNvPr>
          <p:cNvSpPr txBox="1"/>
          <p:nvPr/>
        </p:nvSpPr>
        <p:spPr>
          <a:xfrm>
            <a:off x="864296" y="2799567"/>
            <a:ext cx="4556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Large Neighborhood Search by Phillips et al.</a:t>
            </a:r>
            <a:r>
              <a:rPr lang="en-US" baseline="300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Fix-and-Optimize Heuristic by Fonseca et al.</a:t>
            </a:r>
            <a:r>
              <a:rPr lang="en-US" baseline="30000" dirty="0"/>
              <a:t> 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Multi-Neighborhood Simulated Annealing by Rosati et al.</a:t>
            </a:r>
            <a:r>
              <a:rPr lang="en-US" baseline="30000" dirty="0"/>
              <a:t> 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First-break-heuristically-schedule by Van </a:t>
            </a:r>
            <a:r>
              <a:rPr lang="en-US" dirty="0" err="1"/>
              <a:t>Bulck</a:t>
            </a:r>
            <a:r>
              <a:rPr lang="en-US" dirty="0"/>
              <a:t>  et al.</a:t>
            </a:r>
            <a:r>
              <a:rPr lang="en-US" baseline="30000" dirty="0"/>
              <a:t> 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2419C-F946-1B1B-4C25-9005CE2FCA41}"/>
              </a:ext>
            </a:extLst>
          </p:cNvPr>
          <p:cNvSpPr txBox="1"/>
          <p:nvPr/>
        </p:nvSpPr>
        <p:spPr>
          <a:xfrm>
            <a:off x="105156" y="4323353"/>
            <a:ext cx="7890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1. </a:t>
            </a:r>
            <a:r>
              <a:rPr lang="en-US" sz="500" b="0" i="0" dirty="0">
                <a:solidFill>
                  <a:srgbClr val="000000"/>
                </a:solidFill>
                <a:effectLst/>
                <a:latin typeface="CMR12"/>
              </a:rPr>
              <a:t>Antony E. Phillips, Michael O’Sullivan, and Cameron Walker. An adaptive large </a:t>
            </a:r>
            <a:r>
              <a:rPr lang="en-US" sz="500" b="0" i="0" dirty="0" err="1">
                <a:solidFill>
                  <a:srgbClr val="000000"/>
                </a:solidFill>
                <a:effectLst/>
                <a:latin typeface="CMR12"/>
              </a:rPr>
              <a:t>neighbourhood</a:t>
            </a:r>
            <a:r>
              <a:rPr lang="en-US" sz="500" b="0" i="0" dirty="0">
                <a:solidFill>
                  <a:srgbClr val="000000"/>
                </a:solidFill>
                <a:effectLst/>
                <a:latin typeface="CMR12"/>
              </a:rPr>
              <a:t> search </a:t>
            </a:r>
            <a:r>
              <a:rPr lang="en-US" sz="500" b="0" i="0" dirty="0" err="1">
                <a:solidFill>
                  <a:srgbClr val="000000"/>
                </a:solidFill>
                <a:effectLst/>
                <a:latin typeface="CMR12"/>
              </a:rPr>
              <a:t>matheuristic</a:t>
            </a:r>
            <a:r>
              <a:rPr lang="en-US" sz="500" b="0" i="0" dirty="0">
                <a:solidFill>
                  <a:srgbClr val="000000"/>
                </a:solidFill>
                <a:effectLst/>
                <a:latin typeface="CMR12"/>
              </a:rPr>
              <a:t> for the ITC2021 Sports Timetabling Competition. In </a:t>
            </a:r>
            <a:r>
              <a:rPr lang="en-US" sz="500" b="0" i="1" dirty="0">
                <a:solidFill>
                  <a:srgbClr val="000000"/>
                </a:solidFill>
                <a:effectLst/>
                <a:latin typeface="CMTI12"/>
              </a:rPr>
              <a:t>Proceedings of the 13th International Conference on the Practice and Theory of Automated Timetabling-PATAT</a:t>
            </a:r>
            <a:r>
              <a:rPr lang="en-US" sz="500" b="0" i="0" dirty="0">
                <a:solidFill>
                  <a:srgbClr val="000000"/>
                </a:solidFill>
                <a:effectLst/>
                <a:latin typeface="CMR12"/>
              </a:rPr>
              <a:t>, volume 2, 2021</a:t>
            </a:r>
            <a:r>
              <a:rPr lang="en-US" sz="500" dirty="0"/>
              <a:t> </a:t>
            </a:r>
          </a:p>
          <a:p>
            <a:r>
              <a:rPr lang="en-US" sz="500" dirty="0"/>
              <a:t>2. George HG Fonseca and Tulio AM </a:t>
            </a:r>
            <a:r>
              <a:rPr lang="en-US" sz="500" dirty="0" err="1"/>
              <a:t>Toffolo</a:t>
            </a:r>
            <a:r>
              <a:rPr lang="en-US" sz="500" dirty="0"/>
              <a:t>. A fix-and-optimize heuristic for the ITC2021 sports timetabling problem. Journal of Scheduling, 25(3):273–286, 2022. ISBN: 1094-6136 Publisher: Springer.</a:t>
            </a:r>
          </a:p>
          <a:p>
            <a:r>
              <a:rPr lang="en-US" sz="500" dirty="0"/>
              <a:t>3. Roberto Maria Rosati, Matteo </a:t>
            </a:r>
            <a:r>
              <a:rPr lang="en-US" sz="500" dirty="0" err="1"/>
              <a:t>Petris</a:t>
            </a:r>
            <a:r>
              <a:rPr lang="en-US" sz="500" dirty="0"/>
              <a:t>, Luca Di </a:t>
            </a:r>
            <a:r>
              <a:rPr lang="en-US" sz="500" dirty="0" err="1"/>
              <a:t>Gaspero</a:t>
            </a:r>
            <a:r>
              <a:rPr lang="en-US" sz="500" dirty="0"/>
              <a:t>, and Andrea </a:t>
            </a:r>
            <a:r>
              <a:rPr lang="en-US" sz="500" dirty="0" err="1"/>
              <a:t>Schaerf</a:t>
            </a:r>
            <a:r>
              <a:rPr lang="en-US" sz="500" dirty="0"/>
              <a:t>. </a:t>
            </a:r>
            <a:r>
              <a:rPr lang="en-US" sz="500" dirty="0" err="1"/>
              <a:t>Multineighborhood</a:t>
            </a:r>
            <a:r>
              <a:rPr lang="en-US" sz="500" dirty="0"/>
              <a:t> simulated annealing for the sports timetabling competition ITC2021. Journal of Scheduling, 25(3):301–319, 2022. ISBN: 1094-6136 Publisher: Springer.</a:t>
            </a:r>
          </a:p>
          <a:p>
            <a:r>
              <a:rPr lang="en-US" sz="500" dirty="0"/>
              <a:t>4. David Van </a:t>
            </a:r>
            <a:r>
              <a:rPr lang="en-US" sz="500" dirty="0" err="1"/>
              <a:t>Bulck</a:t>
            </a:r>
            <a:r>
              <a:rPr lang="en-US" sz="500" dirty="0"/>
              <a:t> and Dries </a:t>
            </a:r>
            <a:r>
              <a:rPr lang="en-US" sz="500" dirty="0" err="1"/>
              <a:t>Goossens</a:t>
            </a:r>
            <a:r>
              <a:rPr lang="en-US" sz="500" dirty="0"/>
              <a:t>. First-break-heuristically-schedule: Constructing highly-constrained sports timetables. Operations Research Letters, 51(3):326–331, 2023. ISBN: 0167-6377 Publisher: Elsevier.</a:t>
            </a:r>
            <a:br>
              <a:rPr lang="en-US" sz="500" dirty="0"/>
            </a:b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46174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3624CAD-2CC6-64E7-74FC-F809693024E8}"/>
              </a:ext>
            </a:extLst>
          </p:cNvPr>
          <p:cNvSpPr txBox="1"/>
          <p:nvPr/>
        </p:nvSpPr>
        <p:spPr>
          <a:xfrm>
            <a:off x="5316387" y="372572"/>
            <a:ext cx="193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Hard: Cannot violate</a:t>
            </a:r>
          </a:p>
          <a:p>
            <a:r>
              <a:rPr lang="en-US" sz="1600" dirty="0"/>
              <a:t>Soft: Violate=penalty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BD99B-84C5-235C-CECF-C2F1FB29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D464-0787-AC3D-3CBF-1AFE5364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4833456" cy="3179895"/>
          </a:xfrm>
        </p:spPr>
        <p:txBody>
          <a:bodyPr>
            <a:normAutofit fontScale="92500"/>
          </a:bodyPr>
          <a:lstStyle/>
          <a:p>
            <a:r>
              <a:rPr lang="nb-NO" dirty="0"/>
              <a:t>Capacity constraints </a:t>
            </a:r>
          </a:p>
          <a:p>
            <a:pPr marL="0" indent="0">
              <a:buNone/>
            </a:pPr>
            <a:r>
              <a:rPr lang="nb-NO" sz="1500" dirty="0"/>
              <a:t>Home/Away within given timeslots (4 types)</a:t>
            </a:r>
          </a:p>
          <a:p>
            <a:r>
              <a:rPr lang="nb-NO" dirty="0"/>
              <a:t>Game constraints</a:t>
            </a:r>
          </a:p>
          <a:p>
            <a:pPr marL="0" indent="0">
              <a:buNone/>
            </a:pPr>
            <a:r>
              <a:rPr lang="nb-NO" sz="1500" dirty="0"/>
              <a:t>Mandate/Prohibit a game or set of games within given timeslots</a:t>
            </a:r>
          </a:p>
          <a:p>
            <a:r>
              <a:rPr lang="nb-NO" dirty="0"/>
              <a:t>Break constraints</a:t>
            </a:r>
          </a:p>
          <a:p>
            <a:pPr marL="0" indent="0">
              <a:buNone/>
            </a:pPr>
            <a:r>
              <a:rPr lang="nb-NO" sz="1500" dirty="0"/>
              <a:t>Limit on number of breaks within given timeslots</a:t>
            </a:r>
          </a:p>
          <a:p>
            <a:r>
              <a:rPr lang="nb-NO" dirty="0"/>
              <a:t>Fairness constraints</a:t>
            </a:r>
          </a:p>
          <a:p>
            <a:pPr marL="0" indent="0">
              <a:buNone/>
            </a:pPr>
            <a:r>
              <a:rPr lang="nb-NO" sz="1500" dirty="0"/>
              <a:t>Limit on difference between number of home games</a:t>
            </a:r>
          </a:p>
          <a:p>
            <a:r>
              <a:rPr lang="en-US" dirty="0"/>
              <a:t>Separation constraints</a:t>
            </a:r>
          </a:p>
          <a:p>
            <a:pPr marL="0" indent="0">
              <a:buNone/>
            </a:pPr>
            <a:r>
              <a:rPr lang="en-US" sz="1500" dirty="0"/>
              <a:t>Lower limit on gap between games between same teams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63AE-C185-6171-6242-D7BEB376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909DE-BC3A-6B75-B0E1-69150D1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11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F211B3B-196B-F6AE-FA19-A8D5A22A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Problem description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5A0FCA-E7F7-3B62-26DB-14A38E4C537E}"/>
              </a:ext>
            </a:extLst>
          </p:cNvPr>
          <p:cNvSpPr txBox="1">
            <a:spLocks/>
          </p:cNvSpPr>
          <p:nvPr/>
        </p:nvSpPr>
        <p:spPr>
          <a:xfrm>
            <a:off x="5834270" y="1440874"/>
            <a:ext cx="2365513" cy="1968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205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5288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3624CAD-2CC6-64E7-74FC-F809693024E8}"/>
              </a:ext>
            </a:extLst>
          </p:cNvPr>
          <p:cNvSpPr txBox="1"/>
          <p:nvPr/>
        </p:nvSpPr>
        <p:spPr>
          <a:xfrm>
            <a:off x="5316387" y="372572"/>
            <a:ext cx="193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Hard: Cannot violate</a:t>
            </a:r>
          </a:p>
          <a:p>
            <a:r>
              <a:rPr lang="en-US" sz="1600" dirty="0"/>
              <a:t>Soft: Violate=penalty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BD99B-84C5-235C-CECF-C2F1FB29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D464-0787-AC3D-3CBF-1AFE5364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4833456" cy="3179895"/>
          </a:xfrm>
        </p:spPr>
        <p:txBody>
          <a:bodyPr>
            <a:normAutofit fontScale="92500"/>
          </a:bodyPr>
          <a:lstStyle/>
          <a:p>
            <a:r>
              <a:rPr lang="nb-NO" dirty="0"/>
              <a:t>Capacity constraints </a:t>
            </a:r>
          </a:p>
          <a:p>
            <a:pPr marL="0" indent="0">
              <a:buNone/>
            </a:pPr>
            <a:r>
              <a:rPr lang="nb-NO" sz="1500" dirty="0"/>
              <a:t>Home/Away within given timeslots (4 types)</a:t>
            </a:r>
          </a:p>
          <a:p>
            <a:r>
              <a:rPr lang="nb-NO" dirty="0"/>
              <a:t>Game constraints</a:t>
            </a:r>
          </a:p>
          <a:p>
            <a:pPr marL="0" indent="0">
              <a:buNone/>
            </a:pPr>
            <a:r>
              <a:rPr lang="nb-NO" sz="1500" dirty="0"/>
              <a:t>Mandate/Prohibit a game or set of games within given timeslots</a:t>
            </a:r>
          </a:p>
          <a:p>
            <a:r>
              <a:rPr lang="nb-NO" dirty="0"/>
              <a:t>Break constraints</a:t>
            </a:r>
          </a:p>
          <a:p>
            <a:pPr marL="0" indent="0">
              <a:buNone/>
            </a:pPr>
            <a:r>
              <a:rPr lang="nb-NO" sz="1500" dirty="0"/>
              <a:t>Limit on number of breaks within given timeslots</a:t>
            </a:r>
          </a:p>
          <a:p>
            <a:r>
              <a:rPr lang="nb-NO" dirty="0"/>
              <a:t>Fairness constraints</a:t>
            </a:r>
          </a:p>
          <a:p>
            <a:pPr marL="0" indent="0">
              <a:buNone/>
            </a:pPr>
            <a:r>
              <a:rPr lang="nb-NO" sz="1500" dirty="0"/>
              <a:t>Limit on difference between number of home games</a:t>
            </a:r>
          </a:p>
          <a:p>
            <a:r>
              <a:rPr lang="en-US" dirty="0"/>
              <a:t>Separation constraints</a:t>
            </a:r>
          </a:p>
          <a:p>
            <a:pPr marL="0" indent="0">
              <a:buNone/>
            </a:pPr>
            <a:r>
              <a:rPr lang="en-US" sz="1500" dirty="0"/>
              <a:t>Lower limit on gap between games between same teams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CCF38B-B3FF-F05E-C9DC-A5EB9884BDE4}"/>
              </a:ext>
            </a:extLst>
          </p:cNvPr>
          <p:cNvSpPr/>
          <p:nvPr/>
        </p:nvSpPr>
        <p:spPr>
          <a:xfrm>
            <a:off x="435534" y="933889"/>
            <a:ext cx="5191074" cy="38087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63AE-C185-6171-6242-D7BEB376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909DE-BC3A-6B75-B0E1-69150D1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12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F211B3B-196B-F6AE-FA19-A8D5A22A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Problem description</a:t>
            </a:r>
            <a:endParaRPr lang="en-GB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FFFA65B-DE8B-9349-2954-16B31AF406AC}"/>
              </a:ext>
            </a:extLst>
          </p:cNvPr>
          <p:cNvGraphicFramePr>
            <a:graphicFrameLocks noGrp="1"/>
          </p:cNvGraphicFramePr>
          <p:nvPr/>
        </p:nvGraphicFramePr>
        <p:xfrm>
          <a:off x="2709797" y="320535"/>
          <a:ext cx="6096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680956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96114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127402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762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9185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88662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604960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276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162588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71864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baseline="-25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840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(2,1)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(2,6)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7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(5,1)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(6,1)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(1,4)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(5,4)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1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(3,1)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1258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6F1FE3-4E3B-36FE-1CD7-7EA4440A8FC2}"/>
              </a:ext>
            </a:extLst>
          </p:cNvPr>
          <p:cNvSpPr txBox="1"/>
          <p:nvPr/>
        </p:nvSpPr>
        <p:spPr>
          <a:xfrm>
            <a:off x="4099634" y="1992676"/>
            <a:ext cx="3937296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&lt;CA1 max="1" min="0" mode="H" penalty="1" slots= "10;7;8" teams= "2" type="HARD"/&gt;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0ED724-0F93-4A48-4375-AD07774B7510}"/>
              </a:ext>
            </a:extLst>
          </p:cNvPr>
          <p:cNvSpPr/>
          <p:nvPr/>
        </p:nvSpPr>
        <p:spPr>
          <a:xfrm>
            <a:off x="6461760" y="768096"/>
            <a:ext cx="408432" cy="24384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CC115E-92D6-B2EE-4D23-38762567FCEC}"/>
              </a:ext>
            </a:extLst>
          </p:cNvPr>
          <p:cNvSpPr/>
          <p:nvPr/>
        </p:nvSpPr>
        <p:spPr>
          <a:xfrm>
            <a:off x="7084134" y="768096"/>
            <a:ext cx="408432" cy="24384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D2FC7F-3628-C50D-DF7A-CF4140367DD3}"/>
              </a:ext>
            </a:extLst>
          </p:cNvPr>
          <p:cNvSpPr/>
          <p:nvPr/>
        </p:nvSpPr>
        <p:spPr>
          <a:xfrm>
            <a:off x="8294056" y="768096"/>
            <a:ext cx="408432" cy="24384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3624CAD-2CC6-64E7-74FC-F809693024E8}"/>
              </a:ext>
            </a:extLst>
          </p:cNvPr>
          <p:cNvSpPr txBox="1"/>
          <p:nvPr/>
        </p:nvSpPr>
        <p:spPr>
          <a:xfrm>
            <a:off x="5316387" y="372572"/>
            <a:ext cx="193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Hard: Cannot violate</a:t>
            </a:r>
          </a:p>
          <a:p>
            <a:r>
              <a:rPr lang="en-US" sz="1600" dirty="0"/>
              <a:t>Soft: Violate=penalty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BD99B-84C5-235C-CECF-C2F1FB29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D464-0787-AC3D-3CBF-1AFE5364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4833456" cy="3179895"/>
          </a:xfrm>
        </p:spPr>
        <p:txBody>
          <a:bodyPr>
            <a:normAutofit fontScale="92500"/>
          </a:bodyPr>
          <a:lstStyle/>
          <a:p>
            <a:r>
              <a:rPr lang="nb-NO" dirty="0"/>
              <a:t>Capacity constraints </a:t>
            </a:r>
          </a:p>
          <a:p>
            <a:pPr marL="0" indent="0">
              <a:buNone/>
            </a:pPr>
            <a:r>
              <a:rPr lang="nb-NO" sz="1500" dirty="0"/>
              <a:t>Home/Away within given timeslots (4 types)</a:t>
            </a:r>
          </a:p>
          <a:p>
            <a:r>
              <a:rPr lang="nb-NO" dirty="0"/>
              <a:t>Game constraints</a:t>
            </a:r>
          </a:p>
          <a:p>
            <a:pPr marL="0" indent="0">
              <a:buNone/>
            </a:pPr>
            <a:r>
              <a:rPr lang="nb-NO" sz="1500" dirty="0"/>
              <a:t>Mandate/Prohibit a game or set of games within given timeslots</a:t>
            </a:r>
          </a:p>
          <a:p>
            <a:r>
              <a:rPr lang="nb-NO" dirty="0"/>
              <a:t>Break constraints</a:t>
            </a:r>
          </a:p>
          <a:p>
            <a:pPr marL="0" indent="0">
              <a:buNone/>
            </a:pPr>
            <a:r>
              <a:rPr lang="nb-NO" sz="1500" dirty="0"/>
              <a:t>Limit on number of breaks within given timeslots</a:t>
            </a:r>
          </a:p>
          <a:p>
            <a:r>
              <a:rPr lang="nb-NO" dirty="0"/>
              <a:t>Fairness constraints</a:t>
            </a:r>
          </a:p>
          <a:p>
            <a:pPr marL="0" indent="0">
              <a:buNone/>
            </a:pPr>
            <a:r>
              <a:rPr lang="nb-NO" sz="1500" dirty="0"/>
              <a:t>Limit on difference between number of home games</a:t>
            </a:r>
          </a:p>
          <a:p>
            <a:r>
              <a:rPr lang="en-US" dirty="0"/>
              <a:t>Separation constraints</a:t>
            </a:r>
          </a:p>
          <a:p>
            <a:pPr marL="0" indent="0">
              <a:buNone/>
            </a:pPr>
            <a:r>
              <a:rPr lang="en-US" sz="1500" dirty="0"/>
              <a:t>Lower limit on gap between games between same teams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CCF38B-B3FF-F05E-C9DC-A5EB9884BDE4}"/>
              </a:ext>
            </a:extLst>
          </p:cNvPr>
          <p:cNvSpPr/>
          <p:nvPr/>
        </p:nvSpPr>
        <p:spPr>
          <a:xfrm>
            <a:off x="435534" y="933889"/>
            <a:ext cx="5191074" cy="38087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63AE-C185-6171-6242-D7BEB376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909DE-BC3A-6B75-B0E1-69150D1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F211B3B-196B-F6AE-FA19-A8D5A22A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Problem description</a:t>
            </a:r>
            <a:endParaRPr lang="en-GB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FFFA65B-DE8B-9349-2954-16B31AF406AC}"/>
              </a:ext>
            </a:extLst>
          </p:cNvPr>
          <p:cNvGraphicFramePr>
            <a:graphicFrameLocks noGrp="1"/>
          </p:cNvGraphicFramePr>
          <p:nvPr/>
        </p:nvGraphicFramePr>
        <p:xfrm>
          <a:off x="2709797" y="320535"/>
          <a:ext cx="6096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680956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96114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127402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762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9185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88662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604960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276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162588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71864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baseline="-25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840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(2,1)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(2,6)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7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(5,1)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(1,4)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(5,4)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1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(3,1)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1258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972C028-56F4-D2C3-269A-4C922C5B5577}"/>
              </a:ext>
            </a:extLst>
          </p:cNvPr>
          <p:cNvSpPr txBox="1"/>
          <p:nvPr/>
        </p:nvSpPr>
        <p:spPr>
          <a:xfrm>
            <a:off x="3862060" y="2421785"/>
            <a:ext cx="3951723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&lt;GA1 max="3" meetings=“1,5;3,4;6,4;" min="1" penalty="1" slots=“10;4;2" type="SOFT"/&gt;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B5D015-71DB-E0A8-3F52-4CB74285279D}"/>
              </a:ext>
            </a:extLst>
          </p:cNvPr>
          <p:cNvSpPr/>
          <p:nvPr/>
        </p:nvSpPr>
        <p:spPr>
          <a:xfrm>
            <a:off x="7696655" y="1125052"/>
            <a:ext cx="408432" cy="24384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B82F6F-5992-BD97-F742-4292E15D7594}"/>
              </a:ext>
            </a:extLst>
          </p:cNvPr>
          <p:cNvSpPr/>
          <p:nvPr/>
        </p:nvSpPr>
        <p:spPr>
          <a:xfrm>
            <a:off x="2821745" y="1133549"/>
            <a:ext cx="408432" cy="24384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454BE2-8056-7903-939B-190467E7CB60}"/>
              </a:ext>
            </a:extLst>
          </p:cNvPr>
          <p:cNvSpPr/>
          <p:nvPr/>
        </p:nvSpPr>
        <p:spPr>
          <a:xfrm>
            <a:off x="4650545" y="1511700"/>
            <a:ext cx="408432" cy="243840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1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3624CAD-2CC6-64E7-74FC-F809693024E8}"/>
              </a:ext>
            </a:extLst>
          </p:cNvPr>
          <p:cNvSpPr txBox="1"/>
          <p:nvPr/>
        </p:nvSpPr>
        <p:spPr>
          <a:xfrm>
            <a:off x="5316387" y="372572"/>
            <a:ext cx="193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Hard: Cannot violate</a:t>
            </a:r>
          </a:p>
          <a:p>
            <a:r>
              <a:rPr lang="en-US" sz="1600" dirty="0"/>
              <a:t>Soft: Violate=penalty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BD99B-84C5-235C-CECF-C2F1FB29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D464-0787-AC3D-3CBF-1AFE5364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4833456" cy="3179895"/>
          </a:xfrm>
        </p:spPr>
        <p:txBody>
          <a:bodyPr>
            <a:normAutofit fontScale="92500"/>
          </a:bodyPr>
          <a:lstStyle/>
          <a:p>
            <a:r>
              <a:rPr lang="nb-NO" dirty="0"/>
              <a:t>Capacity constraints </a:t>
            </a:r>
          </a:p>
          <a:p>
            <a:pPr marL="0" indent="0">
              <a:buNone/>
            </a:pPr>
            <a:r>
              <a:rPr lang="nb-NO" sz="1500" dirty="0"/>
              <a:t>Home/Away within given timeslots (4 types)</a:t>
            </a:r>
          </a:p>
          <a:p>
            <a:r>
              <a:rPr lang="nb-NO" dirty="0"/>
              <a:t>Game constraints</a:t>
            </a:r>
          </a:p>
          <a:p>
            <a:pPr marL="0" indent="0">
              <a:buNone/>
            </a:pPr>
            <a:r>
              <a:rPr lang="nb-NO" sz="1500" dirty="0"/>
              <a:t>Mandate/Prohibit a game or set of games within given timeslots</a:t>
            </a:r>
          </a:p>
          <a:p>
            <a:r>
              <a:rPr lang="nb-NO" dirty="0"/>
              <a:t>Break constraints</a:t>
            </a:r>
          </a:p>
          <a:p>
            <a:pPr marL="0" indent="0">
              <a:buNone/>
            </a:pPr>
            <a:r>
              <a:rPr lang="nb-NO" sz="1500" dirty="0"/>
              <a:t>Limit on number of breaks within given timeslots</a:t>
            </a:r>
          </a:p>
          <a:p>
            <a:r>
              <a:rPr lang="nb-NO" dirty="0"/>
              <a:t>Fairness constraints</a:t>
            </a:r>
          </a:p>
          <a:p>
            <a:pPr marL="0" indent="0">
              <a:buNone/>
            </a:pPr>
            <a:r>
              <a:rPr lang="nb-NO" sz="1500" dirty="0"/>
              <a:t>Limit on difference between number of home games</a:t>
            </a:r>
          </a:p>
          <a:p>
            <a:r>
              <a:rPr lang="en-US" dirty="0"/>
              <a:t>Separation constraints</a:t>
            </a:r>
          </a:p>
          <a:p>
            <a:pPr marL="0" indent="0">
              <a:buNone/>
            </a:pPr>
            <a:r>
              <a:rPr lang="en-US" sz="1500" dirty="0"/>
              <a:t>Lower limit on gap between games between same teams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CCF38B-B3FF-F05E-C9DC-A5EB9884BDE4}"/>
              </a:ext>
            </a:extLst>
          </p:cNvPr>
          <p:cNvSpPr/>
          <p:nvPr/>
        </p:nvSpPr>
        <p:spPr>
          <a:xfrm>
            <a:off x="435534" y="933889"/>
            <a:ext cx="5191074" cy="38087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63AE-C185-6171-6242-D7BEB376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909DE-BC3A-6B75-B0E1-69150D1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14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F211B3B-196B-F6AE-FA19-A8D5A22A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Problem description</a:t>
            </a:r>
            <a:endParaRPr lang="en-GB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FFFA65B-DE8B-9349-2954-16B31AF406AC}"/>
              </a:ext>
            </a:extLst>
          </p:cNvPr>
          <p:cNvGraphicFramePr>
            <a:graphicFrameLocks noGrp="1"/>
          </p:cNvGraphicFramePr>
          <p:nvPr/>
        </p:nvGraphicFramePr>
        <p:xfrm>
          <a:off x="2709797" y="320535"/>
          <a:ext cx="6096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680956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96114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127402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762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9185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88662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604960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276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162588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71864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baseline="-25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840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(2,1)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(2,6)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7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(5,1)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(1,4)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(5,4)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1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(3,1)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1258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631F87A-2284-DF2A-C45E-7560F2FFBE3C}"/>
              </a:ext>
            </a:extLst>
          </p:cNvPr>
          <p:cNvSpPr txBox="1"/>
          <p:nvPr/>
        </p:nvSpPr>
        <p:spPr>
          <a:xfrm>
            <a:off x="3847160" y="2860758"/>
            <a:ext cx="4203395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&lt;BR1 </a:t>
            </a:r>
            <a:r>
              <a:rPr lang="en-US" sz="800" dirty="0" err="1"/>
              <a:t>intp</a:t>
            </a:r>
            <a:r>
              <a:rPr lang="en-US" sz="800" dirty="0"/>
              <a:t>="1" mode1="LEQ" mode2="HA" penalty="5" slots=“4;9;10" teams=“3" type="SOFT"/&gt;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F0357FC-BCC0-AF4F-CF52-3FEC3932D431}"/>
              </a:ext>
            </a:extLst>
          </p:cNvPr>
          <p:cNvGrpSpPr/>
          <p:nvPr/>
        </p:nvGrpSpPr>
        <p:grpSpPr>
          <a:xfrm>
            <a:off x="4299275" y="914902"/>
            <a:ext cx="4127344" cy="671625"/>
            <a:chOff x="4299275" y="914902"/>
            <a:chExt cx="4127344" cy="67162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01AB41-6A34-07E0-09FC-F798282DF66A}"/>
                </a:ext>
              </a:extLst>
            </p:cNvPr>
            <p:cNvGrpSpPr/>
            <p:nvPr/>
          </p:nvGrpSpPr>
          <p:grpSpPr>
            <a:xfrm>
              <a:off x="4299275" y="962768"/>
              <a:ext cx="4127344" cy="623759"/>
              <a:chOff x="4299275" y="962768"/>
              <a:chExt cx="4127344" cy="623759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955D480-4181-A89A-878C-12CC2489C2C9}"/>
                  </a:ext>
                </a:extLst>
              </p:cNvPr>
              <p:cNvCxnSpPr/>
              <p:nvPr/>
            </p:nvCxnSpPr>
            <p:spPr>
              <a:xfrm flipV="1">
                <a:off x="4650545" y="969938"/>
                <a:ext cx="285750" cy="1216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2D8922D-E572-5770-E364-91DD4C627C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99275" y="1263907"/>
                <a:ext cx="194181" cy="32262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45DB706-2247-F727-3A41-7ABDBD5943FB}"/>
                  </a:ext>
                </a:extLst>
              </p:cNvPr>
              <p:cNvSpPr txBox="1"/>
              <p:nvPr/>
            </p:nvSpPr>
            <p:spPr>
              <a:xfrm>
                <a:off x="4426985" y="1034231"/>
                <a:ext cx="28405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92747EA-28B0-1491-1704-5E01C667F2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62666" y="1089142"/>
                <a:ext cx="99349" cy="9869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0AD0394-C1D6-9B32-009F-FBBCBAD18756}"/>
                  </a:ext>
                </a:extLst>
              </p:cNvPr>
              <p:cNvCxnSpPr/>
              <p:nvPr/>
            </p:nvCxnSpPr>
            <p:spPr>
              <a:xfrm flipV="1">
                <a:off x="7528033" y="962768"/>
                <a:ext cx="285750" cy="1216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D783B50-C4B0-DD06-801F-1E22BAF88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3024" y="1133549"/>
                <a:ext cx="233595" cy="4392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549D4008-7970-C7BC-6D53-F2B0E877C1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56609" y="994379"/>
                <a:ext cx="248478" cy="4371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6032CBC-11C5-BA19-3F16-DD01D0E595CC}"/>
                </a:ext>
              </a:extLst>
            </p:cNvPr>
            <p:cNvSpPr txBox="1"/>
            <p:nvPr/>
          </p:nvSpPr>
          <p:spPr>
            <a:xfrm>
              <a:off x="8031575" y="914902"/>
              <a:ext cx="29206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51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3624CAD-2CC6-64E7-74FC-F809693024E8}"/>
              </a:ext>
            </a:extLst>
          </p:cNvPr>
          <p:cNvSpPr txBox="1"/>
          <p:nvPr/>
        </p:nvSpPr>
        <p:spPr>
          <a:xfrm>
            <a:off x="5316387" y="372572"/>
            <a:ext cx="193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Hard: Cannot violate</a:t>
            </a:r>
          </a:p>
          <a:p>
            <a:r>
              <a:rPr lang="en-US" sz="1600" dirty="0"/>
              <a:t>Soft: Violate=penalty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BD99B-84C5-235C-CECF-C2F1FB29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D464-0787-AC3D-3CBF-1AFE5364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4833456" cy="3179895"/>
          </a:xfrm>
        </p:spPr>
        <p:txBody>
          <a:bodyPr>
            <a:normAutofit fontScale="92500"/>
          </a:bodyPr>
          <a:lstStyle/>
          <a:p>
            <a:r>
              <a:rPr lang="nb-NO" dirty="0"/>
              <a:t>Capacity constraints </a:t>
            </a:r>
          </a:p>
          <a:p>
            <a:pPr marL="0" indent="0">
              <a:buNone/>
            </a:pPr>
            <a:r>
              <a:rPr lang="nb-NO" sz="1500" dirty="0"/>
              <a:t>Home/Away within given timeslots (4 types)</a:t>
            </a:r>
          </a:p>
          <a:p>
            <a:r>
              <a:rPr lang="nb-NO" dirty="0"/>
              <a:t>Game constraints</a:t>
            </a:r>
          </a:p>
          <a:p>
            <a:pPr marL="0" indent="0">
              <a:buNone/>
            </a:pPr>
            <a:r>
              <a:rPr lang="nb-NO" sz="1500" dirty="0"/>
              <a:t>Mandate/Prohibit a game or set of games within given timeslots</a:t>
            </a:r>
          </a:p>
          <a:p>
            <a:r>
              <a:rPr lang="nb-NO" dirty="0"/>
              <a:t>Break constraints</a:t>
            </a:r>
          </a:p>
          <a:p>
            <a:pPr marL="0" indent="0">
              <a:buNone/>
            </a:pPr>
            <a:r>
              <a:rPr lang="nb-NO" sz="1500" dirty="0"/>
              <a:t>Limit on number of breaks within given timeslots</a:t>
            </a:r>
          </a:p>
          <a:p>
            <a:r>
              <a:rPr lang="nb-NO" dirty="0"/>
              <a:t>Fairness constraints</a:t>
            </a:r>
          </a:p>
          <a:p>
            <a:pPr marL="0" indent="0">
              <a:buNone/>
            </a:pPr>
            <a:r>
              <a:rPr lang="nb-NO" sz="1500" dirty="0"/>
              <a:t>Limit on difference between number of home games</a:t>
            </a:r>
          </a:p>
          <a:p>
            <a:r>
              <a:rPr lang="en-US" dirty="0"/>
              <a:t>Separation constraints</a:t>
            </a:r>
          </a:p>
          <a:p>
            <a:pPr marL="0" indent="0">
              <a:buNone/>
            </a:pPr>
            <a:r>
              <a:rPr lang="en-US" sz="1500" dirty="0"/>
              <a:t>Lower limit on gap between games between same teams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CCF38B-B3FF-F05E-C9DC-A5EB9884BDE4}"/>
              </a:ext>
            </a:extLst>
          </p:cNvPr>
          <p:cNvSpPr/>
          <p:nvPr/>
        </p:nvSpPr>
        <p:spPr>
          <a:xfrm>
            <a:off x="435534" y="933889"/>
            <a:ext cx="5191074" cy="38087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63AE-C185-6171-6242-D7BEB376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909DE-BC3A-6B75-B0E1-69150D1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15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F211B3B-196B-F6AE-FA19-A8D5A22A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Problem description</a:t>
            </a:r>
            <a:endParaRPr lang="en-GB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FFFA65B-DE8B-9349-2954-16B31AF406AC}"/>
              </a:ext>
            </a:extLst>
          </p:cNvPr>
          <p:cNvGraphicFramePr>
            <a:graphicFrameLocks noGrp="1"/>
          </p:cNvGraphicFramePr>
          <p:nvPr/>
        </p:nvGraphicFramePr>
        <p:xfrm>
          <a:off x="2709797" y="320535"/>
          <a:ext cx="6096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680956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96114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127402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762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9185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88662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604960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276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162588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71864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baseline="-25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840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(2,1)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(2,6)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7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(5,1)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(1,4)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(5,4)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1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(3,1)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1258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4886C46-D872-23E3-0C52-405FB2135C2B}"/>
              </a:ext>
            </a:extLst>
          </p:cNvPr>
          <p:cNvSpPr txBox="1"/>
          <p:nvPr/>
        </p:nvSpPr>
        <p:spPr>
          <a:xfrm>
            <a:off x="4505688" y="3347544"/>
            <a:ext cx="4466287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&lt;FA2 </a:t>
            </a:r>
            <a:r>
              <a:rPr lang="en-US" sz="800" dirty="0" err="1"/>
              <a:t>intp</a:t>
            </a:r>
            <a:r>
              <a:rPr lang="en-US" sz="800" dirty="0"/>
              <a:t>="2" mode="H" penalty="10" slots="1;2;3;4;5;6;7;8;9;10" teams="1;6;5;2;3;4" type="SOFT"/&gt;</a:t>
            </a:r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1E33D081-5BA1-A664-AA9B-4F6E29D5BB97}"/>
              </a:ext>
            </a:extLst>
          </p:cNvPr>
          <p:cNvGraphicFramePr>
            <a:graphicFrameLocks noGrp="1"/>
          </p:cNvGraphicFramePr>
          <p:nvPr/>
        </p:nvGraphicFramePr>
        <p:xfrm>
          <a:off x="521668" y="1803895"/>
          <a:ext cx="394060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293">
                  <a:extLst>
                    <a:ext uri="{9D8B030D-6E8A-4147-A177-3AD203B41FA5}">
                      <a16:colId xmlns:a16="http://schemas.microsoft.com/office/drawing/2014/main" val="3595094923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98756552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857018526"/>
                    </a:ext>
                  </a:extLst>
                </a:gridCol>
                <a:gridCol w="339895">
                  <a:extLst>
                    <a:ext uri="{9D8B030D-6E8A-4147-A177-3AD203B41FA5}">
                      <a16:colId xmlns:a16="http://schemas.microsoft.com/office/drawing/2014/main" val="1118009516"/>
                    </a:ext>
                  </a:extLst>
                </a:gridCol>
                <a:gridCol w="361369">
                  <a:extLst>
                    <a:ext uri="{9D8B030D-6E8A-4147-A177-3AD203B41FA5}">
                      <a16:colId xmlns:a16="http://schemas.microsoft.com/office/drawing/2014/main" val="1657182620"/>
                    </a:ext>
                  </a:extLst>
                </a:gridCol>
                <a:gridCol w="353937">
                  <a:extLst>
                    <a:ext uri="{9D8B030D-6E8A-4147-A177-3AD203B41FA5}">
                      <a16:colId xmlns:a16="http://schemas.microsoft.com/office/drawing/2014/main" val="844535752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42813769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4173303385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1095585805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55446731"/>
                    </a:ext>
                  </a:extLst>
                </a:gridCol>
                <a:gridCol w="406680">
                  <a:extLst>
                    <a:ext uri="{9D8B030D-6E8A-4147-A177-3AD203B41FA5}">
                      <a16:colId xmlns:a16="http://schemas.microsoft.com/office/drawing/2014/main" val="380259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baseline="-250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82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24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99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50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6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350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63624CAD-2CC6-64E7-74FC-F809693024E8}"/>
              </a:ext>
            </a:extLst>
          </p:cNvPr>
          <p:cNvSpPr txBox="1"/>
          <p:nvPr/>
        </p:nvSpPr>
        <p:spPr>
          <a:xfrm>
            <a:off x="5316387" y="372572"/>
            <a:ext cx="193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Hard: Cannot violate</a:t>
            </a:r>
          </a:p>
          <a:p>
            <a:r>
              <a:rPr lang="en-US" sz="1600" dirty="0"/>
              <a:t>Soft: Violate=penalty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BD99B-84C5-235C-CECF-C2F1FB29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D464-0787-AC3D-3CBF-1AFE5364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4833456" cy="3179895"/>
          </a:xfrm>
        </p:spPr>
        <p:txBody>
          <a:bodyPr>
            <a:normAutofit fontScale="92500"/>
          </a:bodyPr>
          <a:lstStyle/>
          <a:p>
            <a:r>
              <a:rPr lang="nb-NO" dirty="0"/>
              <a:t>Capacity constraints </a:t>
            </a:r>
          </a:p>
          <a:p>
            <a:pPr marL="0" indent="0">
              <a:buNone/>
            </a:pPr>
            <a:r>
              <a:rPr lang="nb-NO" sz="1500" dirty="0"/>
              <a:t>Home/Away within given timeslots (4 types)</a:t>
            </a:r>
          </a:p>
          <a:p>
            <a:r>
              <a:rPr lang="nb-NO" dirty="0"/>
              <a:t>Game constraints</a:t>
            </a:r>
          </a:p>
          <a:p>
            <a:pPr marL="0" indent="0">
              <a:buNone/>
            </a:pPr>
            <a:r>
              <a:rPr lang="nb-NO" sz="1500" dirty="0"/>
              <a:t>Mandate/Prohibit a game or set of games within given timeslots</a:t>
            </a:r>
          </a:p>
          <a:p>
            <a:r>
              <a:rPr lang="nb-NO" dirty="0"/>
              <a:t>Break constraints</a:t>
            </a:r>
          </a:p>
          <a:p>
            <a:pPr marL="0" indent="0">
              <a:buNone/>
            </a:pPr>
            <a:r>
              <a:rPr lang="nb-NO" sz="1500" dirty="0"/>
              <a:t>Limit on number of breaks within given timeslots</a:t>
            </a:r>
          </a:p>
          <a:p>
            <a:r>
              <a:rPr lang="nb-NO" dirty="0"/>
              <a:t>Fairness constraints</a:t>
            </a:r>
          </a:p>
          <a:p>
            <a:pPr marL="0" indent="0">
              <a:buNone/>
            </a:pPr>
            <a:r>
              <a:rPr lang="nb-NO" sz="1500" dirty="0"/>
              <a:t>Limit on difference between number of home games</a:t>
            </a:r>
          </a:p>
          <a:p>
            <a:r>
              <a:rPr lang="en-US" dirty="0"/>
              <a:t>Separation constraints</a:t>
            </a:r>
          </a:p>
          <a:p>
            <a:pPr marL="0" indent="0">
              <a:buNone/>
            </a:pPr>
            <a:r>
              <a:rPr lang="en-US" sz="1500" dirty="0"/>
              <a:t>Lower limit on gap between games between same teams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CCF38B-B3FF-F05E-C9DC-A5EB9884BDE4}"/>
              </a:ext>
            </a:extLst>
          </p:cNvPr>
          <p:cNvSpPr/>
          <p:nvPr/>
        </p:nvSpPr>
        <p:spPr>
          <a:xfrm>
            <a:off x="435534" y="933889"/>
            <a:ext cx="5191074" cy="38087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63AE-C185-6171-6242-D7BEB376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909DE-BC3A-6B75-B0E1-69150D1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16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F211B3B-196B-F6AE-FA19-A8D5A22A1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Problem description</a:t>
            </a:r>
            <a:endParaRPr lang="en-GB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FFFA65B-DE8B-9349-2954-16B31AF406AC}"/>
              </a:ext>
            </a:extLst>
          </p:cNvPr>
          <p:cNvGraphicFramePr>
            <a:graphicFrameLocks noGrp="1"/>
          </p:cNvGraphicFramePr>
          <p:nvPr/>
        </p:nvGraphicFramePr>
        <p:xfrm>
          <a:off x="2709797" y="320535"/>
          <a:ext cx="60960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2680956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96114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127402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762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59185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88662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604960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052763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162588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71864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</a:t>
                      </a:r>
                      <a:endParaRPr lang="en-US" sz="1400" baseline="-25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6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</a:t>
                      </a:r>
                      <a:r>
                        <a:rPr lang="en-US" sz="1400" baseline="-25000" dirty="0"/>
                        <a:t>10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840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(4,2)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(2,1)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(3,2)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(2,6)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67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(5,1)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(4,5)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(6,1)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(1,4)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(1,5)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(5,4)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1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(5,6)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(5,3)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(6,4)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(1,3) 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(3,6)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(6,5)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</a:rPr>
                        <a:t>(4,6) 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(3,1)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1258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019F0DB-3BA7-1918-EA1C-8AB7FE31FC1E}"/>
              </a:ext>
            </a:extLst>
          </p:cNvPr>
          <p:cNvSpPr txBox="1"/>
          <p:nvPr/>
        </p:nvSpPr>
        <p:spPr>
          <a:xfrm>
            <a:off x="3921726" y="4049775"/>
            <a:ext cx="358303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&lt;SE1 mode1="SLOTS" min=“3" penalty="10" teams="2;6;3;5;4;1" type="SOFT"/&gt;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EA5A45-A3AD-9DDD-4852-2D8CA7BBA083}"/>
              </a:ext>
            </a:extLst>
          </p:cNvPr>
          <p:cNvGrpSpPr/>
          <p:nvPr/>
        </p:nvGrpSpPr>
        <p:grpSpPr>
          <a:xfrm>
            <a:off x="4299275" y="722377"/>
            <a:ext cx="1691268" cy="820918"/>
            <a:chOff x="4299275" y="722377"/>
            <a:chExt cx="1691268" cy="820918"/>
          </a:xfrm>
        </p:grpSpPr>
        <p:sp>
          <p:nvSpPr>
            <p:cNvPr id="58" name="Arrow: Curved Down 57">
              <a:extLst>
                <a:ext uri="{FF2B5EF4-FFF2-40B4-BE49-F238E27FC236}">
                  <a16:creationId xmlns:a16="http://schemas.microsoft.com/office/drawing/2014/main" id="{C2088C3D-A5A2-B1BA-D38C-78ABC8F65E4E}"/>
                </a:ext>
              </a:extLst>
            </p:cNvPr>
            <p:cNvSpPr/>
            <p:nvPr/>
          </p:nvSpPr>
          <p:spPr>
            <a:xfrm>
              <a:off x="4299275" y="722377"/>
              <a:ext cx="1680901" cy="45719"/>
            </a:xfrm>
            <a:prstGeom prst="curvedDown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row: Curved Down 58">
              <a:extLst>
                <a:ext uri="{FF2B5EF4-FFF2-40B4-BE49-F238E27FC236}">
                  <a16:creationId xmlns:a16="http://schemas.microsoft.com/office/drawing/2014/main" id="{37E8E362-B09F-3DEE-5A8B-56A1B75ABE1D}"/>
                </a:ext>
              </a:extLst>
            </p:cNvPr>
            <p:cNvSpPr/>
            <p:nvPr/>
          </p:nvSpPr>
          <p:spPr>
            <a:xfrm>
              <a:off x="4309642" y="1123797"/>
              <a:ext cx="1680901" cy="45719"/>
            </a:xfrm>
            <a:prstGeom prst="curvedDown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Arrow: Curved Down 59">
              <a:extLst>
                <a:ext uri="{FF2B5EF4-FFF2-40B4-BE49-F238E27FC236}">
                  <a16:creationId xmlns:a16="http://schemas.microsoft.com/office/drawing/2014/main" id="{18CA8440-DD14-DCF7-E84A-04A3B71DA241}"/>
                </a:ext>
              </a:extLst>
            </p:cNvPr>
            <p:cNvSpPr/>
            <p:nvPr/>
          </p:nvSpPr>
          <p:spPr>
            <a:xfrm>
              <a:off x="4307740" y="1497576"/>
              <a:ext cx="1680901" cy="45719"/>
            </a:xfrm>
            <a:prstGeom prst="curvedDown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08DE1C-A0DA-6738-6E9B-0C00EE19DAEE}"/>
              </a:ext>
            </a:extLst>
          </p:cNvPr>
          <p:cNvSpPr txBox="1"/>
          <p:nvPr/>
        </p:nvSpPr>
        <p:spPr>
          <a:xfrm>
            <a:off x="5553456" y="4319287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NimbusRomNo9L-Regu"/>
              </a:rPr>
              <a:t>max(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NimbusRomNo9L-ReguItal"/>
              </a:rPr>
              <a:t>k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txsy"/>
              </a:rPr>
              <a:t>-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imbusRomNo9L-Regu"/>
              </a:rPr>
              <a:t>(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NimbusRomNo9L-ReguItal"/>
              </a:rPr>
              <a:t>s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imbusRomNo9L-Regu"/>
              </a:rPr>
              <a:t>2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txsy"/>
              </a:rPr>
              <a:t>- 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NimbusRomNo9L-ReguItal"/>
              </a:rPr>
              <a:t>s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imbusRomNo9L-Regu"/>
              </a:rPr>
              <a:t>1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txsy"/>
              </a:rPr>
              <a:t>-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NimbusRomNo9L-Regu"/>
              </a:rPr>
              <a:t>1); 0)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429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D99B-84C5-235C-CECF-C2F1FB29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Instances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C6230-E7A6-817B-BF5B-D5928F5C9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63AE-C185-6171-6242-D7BEB376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909DE-BC3A-6B75-B0E1-69150D1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17</a:t>
            </a:fld>
            <a:endParaRPr lang="en-GB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5F31B52-9708-BB09-30B6-491F2EC96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Problem description</a:t>
            </a:r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770F43-0F43-2982-DEC8-B1C91EC985B1}"/>
              </a:ext>
            </a:extLst>
          </p:cNvPr>
          <p:cNvGrpSpPr/>
          <p:nvPr/>
        </p:nvGrpSpPr>
        <p:grpSpPr>
          <a:xfrm>
            <a:off x="145344" y="973194"/>
            <a:ext cx="8310034" cy="3764875"/>
            <a:chOff x="145344" y="973194"/>
            <a:chExt cx="8310034" cy="376487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D82C0D6-8E80-1D9D-13D2-1BFDC50E3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344" y="973194"/>
              <a:ext cx="4034366" cy="2089389"/>
            </a:xfrm>
            <a:prstGeom prst="rect">
              <a:avLst/>
            </a:prstGeom>
          </p:spPr>
        </p:pic>
        <p:pic>
          <p:nvPicPr>
            <p:cNvPr id="8" name="Picture 7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77FFF141-FBE0-B8B1-BC8F-43F2A60E4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733" y="3086541"/>
              <a:ext cx="3956755" cy="1651528"/>
            </a:xfrm>
            <a:prstGeom prst="rect">
              <a:avLst/>
            </a:prstGeom>
          </p:spPr>
        </p:pic>
        <p:pic>
          <p:nvPicPr>
            <p:cNvPr id="11" name="Picture 10" descr="A black and white rectangle with black text&#10;&#10;Description automatically generated">
              <a:extLst>
                <a:ext uri="{FF2B5EF4-FFF2-40B4-BE49-F238E27FC236}">
                  <a16:creationId xmlns:a16="http://schemas.microsoft.com/office/drawing/2014/main" id="{938FDA3B-3901-EB6A-8F51-2A9234CB6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2845" y="981951"/>
              <a:ext cx="4182533" cy="2515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E174843-45F6-92B5-6B51-9603505D6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5178" y="1256518"/>
              <a:ext cx="4140199" cy="2496408"/>
            </a:xfrm>
            <a:prstGeom prst="rect">
              <a:avLst/>
            </a:prstGeom>
          </p:spPr>
        </p:pic>
        <p:pic>
          <p:nvPicPr>
            <p:cNvPr id="18" name="Picture 17" descr="A pattern of black letters&#10;&#10;Description automatically generated">
              <a:extLst>
                <a:ext uri="{FF2B5EF4-FFF2-40B4-BE49-F238E27FC236}">
                  <a16:creationId xmlns:a16="http://schemas.microsoft.com/office/drawing/2014/main" id="{39BABB4D-8F16-0F7B-DCAF-557D183DE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7122" y="3776640"/>
              <a:ext cx="4104198" cy="92288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772CB4F-96F0-8C85-6987-D644F08813E4}"/>
              </a:ext>
            </a:extLst>
          </p:cNvPr>
          <p:cNvSpPr/>
          <p:nvPr/>
        </p:nvSpPr>
        <p:spPr>
          <a:xfrm>
            <a:off x="8199783" y="4544274"/>
            <a:ext cx="278558" cy="15525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449DF9-EA72-0164-B6BD-3638B861A1D1}"/>
              </a:ext>
            </a:extLst>
          </p:cNvPr>
          <p:cNvSpPr/>
          <p:nvPr/>
        </p:nvSpPr>
        <p:spPr>
          <a:xfrm>
            <a:off x="3874579" y="3659462"/>
            <a:ext cx="278558" cy="155252"/>
          </a:xfrm>
          <a:prstGeom prst="rect">
            <a:avLst/>
          </a:prstGeom>
          <a:solidFill>
            <a:schemeClr val="bg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60830E-DA81-3A24-85D1-5A1766799A92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Parse XML</a:t>
            </a:r>
          </a:p>
          <a:p>
            <a:r>
              <a:rPr lang="en-US" dirty="0"/>
              <a:t>Categorize constraints</a:t>
            </a:r>
          </a:p>
          <a:p>
            <a:r>
              <a:rPr lang="en-US" dirty="0"/>
              <a:t>Write Models for </a:t>
            </a:r>
            <a:r>
              <a:rPr lang="en-US" dirty="0" err="1"/>
              <a:t>Gurobi</a:t>
            </a:r>
            <a:r>
              <a:rPr lang="en-US" dirty="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18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EAC995-6666-B1EE-B397-04091984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Solution approach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3E98E-A74D-4962-B3BB-F27AE9A8C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061" y="637118"/>
            <a:ext cx="2747967" cy="31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Obtaining initial solution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60830E-DA81-3A24-85D1-5A1766799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model</a:t>
            </a:r>
          </a:p>
          <a:p>
            <a:r>
              <a:rPr lang="en-US" dirty="0"/>
              <a:t>Only hard constraints without objective</a:t>
            </a:r>
          </a:p>
          <a:p>
            <a:r>
              <a:rPr lang="en-US" dirty="0"/>
              <a:t>Hard constraints as soft constraints</a:t>
            </a:r>
          </a:p>
          <a:p>
            <a:r>
              <a:rPr lang="en-US" dirty="0"/>
              <a:t>Adaptive heuristic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19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86136C7-1044-A436-0A9E-9AC1195A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Solution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49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2"/>
                </a:solidFill>
              </a:rPr>
              <a:t>Introduction and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2"/>
                </a:solidFill>
              </a:rPr>
              <a:t>Problem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2"/>
                </a:solidFill>
              </a:rPr>
              <a:t>Solution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2"/>
                </a:solidFill>
              </a:rPr>
              <a:t>Experimental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2"/>
                </a:solidFill>
              </a:rPr>
              <a:t>Conclusion and Future Works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3111E-30E0-413C-648E-D9EB6216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171B04-45AC-0E44-7776-7EE9A7E0F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827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Improving solutions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60830E-DA81-3A24-85D1-5A176679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7698022" cy="3362280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Heuristics/neighborhoods</a:t>
            </a:r>
          </a:p>
          <a:p>
            <a:pPr lvl="1"/>
            <a:r>
              <a:rPr lang="en-US" sz="1400" dirty="0"/>
              <a:t>Slots</a:t>
            </a:r>
          </a:p>
          <a:p>
            <a:pPr lvl="1"/>
            <a:r>
              <a:rPr lang="en-US" sz="1400" dirty="0"/>
              <a:t>Teams</a:t>
            </a:r>
          </a:p>
          <a:p>
            <a:r>
              <a:rPr lang="en-US" sz="1400" dirty="0"/>
              <a:t>Neighborhood selection</a:t>
            </a:r>
          </a:p>
          <a:p>
            <a:pPr lvl="1"/>
            <a:r>
              <a:rPr lang="en-US" sz="1400" dirty="0"/>
              <a:t>Random</a:t>
            </a:r>
          </a:p>
          <a:p>
            <a:pPr lvl="1"/>
            <a:r>
              <a:rPr lang="en-US" sz="1400" dirty="0"/>
              <a:t>Costliest all</a:t>
            </a:r>
          </a:p>
          <a:p>
            <a:pPr lvl="1"/>
            <a:r>
              <a:rPr lang="en-US" sz="1400" dirty="0"/>
              <a:t>Costliest ones</a:t>
            </a:r>
          </a:p>
          <a:p>
            <a:r>
              <a:rPr lang="en-US" sz="1400" dirty="0"/>
              <a:t>Neighborhood size</a:t>
            </a:r>
          </a:p>
          <a:p>
            <a:pPr lvl="1"/>
            <a:r>
              <a:rPr lang="en-US" sz="1400" dirty="0"/>
              <a:t>Fix</a:t>
            </a:r>
          </a:p>
          <a:p>
            <a:pPr lvl="1"/>
            <a:r>
              <a:rPr lang="en-US" sz="1400" dirty="0"/>
              <a:t>Dynamic</a:t>
            </a:r>
          </a:p>
          <a:p>
            <a:r>
              <a:rPr lang="en-US" sz="1400" dirty="0"/>
              <a:t>Heuristic combinations</a:t>
            </a:r>
          </a:p>
          <a:p>
            <a:pPr lvl="1"/>
            <a:r>
              <a:rPr lang="en-US" sz="1400" dirty="0"/>
              <a:t>Single</a:t>
            </a:r>
          </a:p>
          <a:p>
            <a:pPr lvl="1"/>
            <a:r>
              <a:rPr lang="en-US" sz="1400" dirty="0"/>
              <a:t>Double</a:t>
            </a:r>
          </a:p>
          <a:p>
            <a:pPr lvl="1"/>
            <a:r>
              <a:rPr lang="en-US" sz="1400" dirty="0"/>
              <a:t>Adaptive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20</a:t>
            </a:fld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B73469-CA5A-8B74-FD4D-A44177C5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Solution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64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Experimental 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CB8B0A-C637-A93E-EEF8-B13AB24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solutions</a:t>
            </a:r>
          </a:p>
          <a:p>
            <a:r>
              <a:rPr lang="en-US" dirty="0"/>
              <a:t>Improving solutions</a:t>
            </a:r>
          </a:p>
          <a:p>
            <a:pPr lvl="1"/>
            <a:r>
              <a:rPr lang="en-US" dirty="0"/>
              <a:t>Single heuristic</a:t>
            </a:r>
          </a:p>
          <a:p>
            <a:pPr lvl="2"/>
            <a:r>
              <a:rPr lang="en-US" dirty="0"/>
              <a:t>Fixed size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21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3FA054A-372C-3280-7580-3A56773A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Experimental results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2E89B-CCC2-9FD6-FD9B-C3BED3AAE5CF}"/>
              </a:ext>
            </a:extLst>
          </p:cNvPr>
          <p:cNvGrpSpPr/>
          <p:nvPr/>
        </p:nvGrpSpPr>
        <p:grpSpPr>
          <a:xfrm>
            <a:off x="6245817" y="-6551"/>
            <a:ext cx="2898182" cy="801076"/>
            <a:chOff x="4562681" y="77103"/>
            <a:chExt cx="4064503" cy="1187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5F322F-E29D-5DCB-3B2D-AE189AD6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2681" y="77103"/>
              <a:ext cx="4058172" cy="5944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40738-C713-C582-207F-6FA7325E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9011" y="670646"/>
              <a:ext cx="4058173" cy="59354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98EBD7-3431-F0D9-7909-CD832D495F62}"/>
              </a:ext>
            </a:extLst>
          </p:cNvPr>
          <p:cNvGrpSpPr/>
          <p:nvPr/>
        </p:nvGrpSpPr>
        <p:grpSpPr>
          <a:xfrm>
            <a:off x="3931254" y="827633"/>
            <a:ext cx="3048300" cy="3921880"/>
            <a:chOff x="3931254" y="827633"/>
            <a:chExt cx="3048300" cy="3921880"/>
          </a:xfrm>
        </p:grpSpPr>
        <p:pic>
          <p:nvPicPr>
            <p:cNvPr id="17" name="Picture 16" descr="A chart with colorful rectangular objects&#10;&#10;Description automatically generated">
              <a:extLst>
                <a:ext uri="{FF2B5EF4-FFF2-40B4-BE49-F238E27FC236}">
                  <a16:creationId xmlns:a16="http://schemas.microsoft.com/office/drawing/2014/main" id="{02DB93C3-67AE-EAA8-EFBA-21874D7E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1254" y="827633"/>
              <a:ext cx="3048300" cy="1968360"/>
            </a:xfrm>
            <a:prstGeom prst="rect">
              <a:avLst/>
            </a:prstGeom>
          </p:spPr>
        </p:pic>
        <p:pic>
          <p:nvPicPr>
            <p:cNvPr id="19" name="Picture 18" descr="A graph with different colored rectangular bars&#10;&#10;Description automatically generated">
              <a:extLst>
                <a:ext uri="{FF2B5EF4-FFF2-40B4-BE49-F238E27FC236}">
                  <a16:creationId xmlns:a16="http://schemas.microsoft.com/office/drawing/2014/main" id="{637DE8BB-D604-9DCF-D0D3-A8987FFC5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1254" y="2781153"/>
              <a:ext cx="3048300" cy="1968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18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Experimental 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CB8B0A-C637-A93E-EEF8-B13AB24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solutions</a:t>
            </a:r>
          </a:p>
          <a:p>
            <a:r>
              <a:rPr lang="en-US" dirty="0"/>
              <a:t>Improving solutions</a:t>
            </a:r>
          </a:p>
          <a:p>
            <a:pPr lvl="1"/>
            <a:r>
              <a:rPr lang="en-US" dirty="0"/>
              <a:t>Single heuristic</a:t>
            </a:r>
          </a:p>
          <a:p>
            <a:pPr lvl="2"/>
            <a:r>
              <a:rPr lang="en-US" dirty="0"/>
              <a:t>Fixed size</a:t>
            </a:r>
          </a:p>
          <a:p>
            <a:pPr lvl="2"/>
            <a:r>
              <a:rPr lang="en-US" dirty="0"/>
              <a:t>Dynamic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22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3FA054A-372C-3280-7580-3A56773A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Experimental results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2E89B-CCC2-9FD6-FD9B-C3BED3AAE5CF}"/>
              </a:ext>
            </a:extLst>
          </p:cNvPr>
          <p:cNvGrpSpPr/>
          <p:nvPr/>
        </p:nvGrpSpPr>
        <p:grpSpPr>
          <a:xfrm>
            <a:off x="6245817" y="-6551"/>
            <a:ext cx="2898182" cy="801076"/>
            <a:chOff x="4562681" y="77103"/>
            <a:chExt cx="4064503" cy="1187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5F322F-E29D-5DCB-3B2D-AE189AD6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2681" y="77103"/>
              <a:ext cx="4058172" cy="5944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40738-C713-C582-207F-6FA7325E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9011" y="670646"/>
              <a:ext cx="4058173" cy="5935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A38857-F392-FC85-4949-EB922F76868B}"/>
              </a:ext>
            </a:extLst>
          </p:cNvPr>
          <p:cNvGrpSpPr/>
          <p:nvPr/>
        </p:nvGrpSpPr>
        <p:grpSpPr>
          <a:xfrm>
            <a:off x="3936570" y="794524"/>
            <a:ext cx="3044586" cy="3931920"/>
            <a:chOff x="3936570" y="794524"/>
            <a:chExt cx="3044586" cy="3931920"/>
          </a:xfrm>
        </p:grpSpPr>
        <p:pic>
          <p:nvPicPr>
            <p:cNvPr id="7" name="Picture 6" descr="A graph with different colored rectangular shapes&#10;&#10;Description automatically generated">
              <a:extLst>
                <a:ext uri="{FF2B5EF4-FFF2-40B4-BE49-F238E27FC236}">
                  <a16:creationId xmlns:a16="http://schemas.microsoft.com/office/drawing/2014/main" id="{37D66589-0321-916F-C46F-1110D8BE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6570" y="794524"/>
              <a:ext cx="3044586" cy="1965960"/>
            </a:xfrm>
            <a:prstGeom prst="rect">
              <a:avLst/>
            </a:prstGeom>
          </p:spPr>
        </p:pic>
        <p:pic>
          <p:nvPicPr>
            <p:cNvPr id="12" name="Picture 11" descr="A graph with different colored rectangular shapes&#10;&#10;Description automatically generated">
              <a:extLst>
                <a:ext uri="{FF2B5EF4-FFF2-40B4-BE49-F238E27FC236}">
                  <a16:creationId xmlns:a16="http://schemas.microsoft.com/office/drawing/2014/main" id="{031DF861-864C-E3CE-61B0-939C481FA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6570" y="2760484"/>
              <a:ext cx="3044586" cy="196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438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Experimental 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CB8B0A-C637-A93E-EEF8-B13AB24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solutions</a:t>
            </a:r>
          </a:p>
          <a:p>
            <a:r>
              <a:rPr lang="en-US" dirty="0"/>
              <a:t>Improving solutions</a:t>
            </a:r>
          </a:p>
          <a:p>
            <a:pPr lvl="1"/>
            <a:r>
              <a:rPr lang="en-US" dirty="0"/>
              <a:t>Single heuristic</a:t>
            </a:r>
          </a:p>
          <a:p>
            <a:pPr lvl="2"/>
            <a:r>
              <a:rPr lang="en-US" dirty="0"/>
              <a:t>Fixed size</a:t>
            </a:r>
          </a:p>
          <a:p>
            <a:pPr lvl="2"/>
            <a:r>
              <a:rPr lang="en-US" dirty="0"/>
              <a:t>Dynamic</a:t>
            </a:r>
          </a:p>
          <a:p>
            <a:pPr lvl="1"/>
            <a:r>
              <a:rPr lang="en-US" dirty="0"/>
              <a:t>Double heuristic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23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3FA054A-372C-3280-7580-3A56773A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Experimental results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2E89B-CCC2-9FD6-FD9B-C3BED3AAE5CF}"/>
              </a:ext>
            </a:extLst>
          </p:cNvPr>
          <p:cNvGrpSpPr/>
          <p:nvPr/>
        </p:nvGrpSpPr>
        <p:grpSpPr>
          <a:xfrm>
            <a:off x="6245817" y="-6551"/>
            <a:ext cx="2898182" cy="801076"/>
            <a:chOff x="4562681" y="77103"/>
            <a:chExt cx="4064503" cy="1187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5F322F-E29D-5DCB-3B2D-AE189AD6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2681" y="77103"/>
              <a:ext cx="4058172" cy="5944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40738-C713-C582-207F-6FA7325E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9011" y="670646"/>
              <a:ext cx="4058173" cy="59354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AB10A7-18AF-AEDA-6619-0F212BE92EEF}"/>
              </a:ext>
            </a:extLst>
          </p:cNvPr>
          <p:cNvGrpSpPr/>
          <p:nvPr/>
        </p:nvGrpSpPr>
        <p:grpSpPr>
          <a:xfrm>
            <a:off x="3731234" y="917788"/>
            <a:ext cx="3592536" cy="3913123"/>
            <a:chOff x="3731234" y="917788"/>
            <a:chExt cx="3592536" cy="3913123"/>
          </a:xfrm>
        </p:grpSpPr>
        <p:pic>
          <p:nvPicPr>
            <p:cNvPr id="11" name="Picture 10" descr="A graph with different colored squares&#10;&#10;Description automatically generated">
              <a:extLst>
                <a:ext uri="{FF2B5EF4-FFF2-40B4-BE49-F238E27FC236}">
                  <a16:creationId xmlns:a16="http://schemas.microsoft.com/office/drawing/2014/main" id="{E37A3069-0225-A24B-A38B-B09DFE72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1234" y="917788"/>
              <a:ext cx="3592536" cy="1965960"/>
            </a:xfrm>
            <a:prstGeom prst="rect">
              <a:avLst/>
            </a:prstGeom>
          </p:spPr>
        </p:pic>
        <p:pic>
          <p:nvPicPr>
            <p:cNvPr id="15" name="Picture 14" descr="A graph with different colored rectangular shapes&#10;&#10;Description automatically generated with medium confidence">
              <a:extLst>
                <a:ext uri="{FF2B5EF4-FFF2-40B4-BE49-F238E27FC236}">
                  <a16:creationId xmlns:a16="http://schemas.microsoft.com/office/drawing/2014/main" id="{E4D12A54-E336-EAD3-BE1B-63CCF2949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1234" y="2864951"/>
              <a:ext cx="3592536" cy="196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989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Experimental 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CB8B0A-C637-A93E-EEF8-B13AB242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solutions</a:t>
            </a:r>
          </a:p>
          <a:p>
            <a:r>
              <a:rPr lang="en-US" dirty="0"/>
              <a:t>Improving solutions</a:t>
            </a:r>
          </a:p>
          <a:p>
            <a:pPr lvl="1"/>
            <a:r>
              <a:rPr lang="en-US" dirty="0"/>
              <a:t>Single heuristic</a:t>
            </a:r>
          </a:p>
          <a:p>
            <a:pPr lvl="2"/>
            <a:r>
              <a:rPr lang="en-US" dirty="0"/>
              <a:t>Fixed size</a:t>
            </a:r>
          </a:p>
          <a:p>
            <a:pPr lvl="2"/>
            <a:r>
              <a:rPr lang="en-US" dirty="0"/>
              <a:t>Dynamic</a:t>
            </a:r>
          </a:p>
          <a:p>
            <a:pPr lvl="1"/>
            <a:r>
              <a:rPr lang="en-US" dirty="0"/>
              <a:t>Double heuristic</a:t>
            </a:r>
          </a:p>
          <a:p>
            <a:pPr lvl="1"/>
            <a:r>
              <a:rPr lang="en-US" dirty="0"/>
              <a:t>Adaptive heuristic</a:t>
            </a:r>
          </a:p>
          <a:p>
            <a:pPr lvl="2"/>
            <a:r>
              <a:rPr lang="en-US" dirty="0"/>
              <a:t>AFNS</a:t>
            </a:r>
          </a:p>
          <a:p>
            <a:pPr lvl="2"/>
            <a:r>
              <a:rPr lang="en-US" dirty="0"/>
              <a:t>ADNS-small</a:t>
            </a:r>
          </a:p>
          <a:p>
            <a:pPr lvl="2"/>
            <a:r>
              <a:rPr lang="en-US" dirty="0"/>
              <a:t>ADNS-large</a:t>
            </a:r>
          </a:p>
          <a:p>
            <a:pPr lvl="2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24</a:t>
            </a:fld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3FA054A-372C-3280-7580-3A56773A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Experimental results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2E89B-CCC2-9FD6-FD9B-C3BED3AAE5CF}"/>
              </a:ext>
            </a:extLst>
          </p:cNvPr>
          <p:cNvGrpSpPr/>
          <p:nvPr/>
        </p:nvGrpSpPr>
        <p:grpSpPr>
          <a:xfrm>
            <a:off x="6245817" y="-6551"/>
            <a:ext cx="2898182" cy="801076"/>
            <a:chOff x="4562681" y="77103"/>
            <a:chExt cx="4064503" cy="11870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5F322F-E29D-5DCB-3B2D-AE189AD6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2681" y="77103"/>
              <a:ext cx="4058172" cy="5944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40738-C713-C582-207F-6FA7325E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9011" y="670646"/>
              <a:ext cx="4058173" cy="59354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317EB7-BDF1-75CE-D44C-BEE4A7A17C20}"/>
              </a:ext>
            </a:extLst>
          </p:cNvPr>
          <p:cNvGrpSpPr/>
          <p:nvPr/>
        </p:nvGrpSpPr>
        <p:grpSpPr>
          <a:xfrm>
            <a:off x="3775432" y="947585"/>
            <a:ext cx="2816272" cy="3908375"/>
            <a:chOff x="3775432" y="947585"/>
            <a:chExt cx="2816272" cy="3908375"/>
          </a:xfrm>
        </p:grpSpPr>
        <p:pic>
          <p:nvPicPr>
            <p:cNvPr id="7" name="Picture 6" descr="A graph with different colored rectangles&#10;&#10;Description automatically generated">
              <a:extLst>
                <a:ext uri="{FF2B5EF4-FFF2-40B4-BE49-F238E27FC236}">
                  <a16:creationId xmlns:a16="http://schemas.microsoft.com/office/drawing/2014/main" id="{337BA6DA-41CF-9DB7-C78C-C0AB5BCD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5432" y="947585"/>
              <a:ext cx="2816272" cy="1965960"/>
            </a:xfrm>
            <a:prstGeom prst="rect">
              <a:avLst/>
            </a:prstGeom>
          </p:spPr>
        </p:pic>
        <p:pic>
          <p:nvPicPr>
            <p:cNvPr id="14" name="Picture 13" descr="A graph with different colored rectangles&#10;&#10;Description automatically generated">
              <a:extLst>
                <a:ext uri="{FF2B5EF4-FFF2-40B4-BE49-F238E27FC236}">
                  <a16:creationId xmlns:a16="http://schemas.microsoft.com/office/drawing/2014/main" id="{904F881A-3AC3-48A7-2D3E-6DE23F8D8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5432" y="2890000"/>
              <a:ext cx="2816272" cy="1965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817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Conclusion and Future Works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B881E4-BB23-2D0D-9D08-05BB7C938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40873"/>
            <a:ext cx="5392061" cy="342878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A3A3A"/>
                </a:solidFill>
              </a:rPr>
              <a:t>Fix and Optimize </a:t>
            </a: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CMR12"/>
              </a:rPr>
              <a:t>38 out of 45 instances</a:t>
            </a:r>
            <a:endParaRPr lang="en-US" dirty="0">
              <a:solidFill>
                <a:srgbClr val="3A3A3A"/>
              </a:solidFill>
            </a:endParaRP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CMR12"/>
              </a:rPr>
              <a:t>ADNS-Small approach outperformed all the other heuristics examined</a:t>
            </a:r>
          </a:p>
          <a:p>
            <a:endParaRPr lang="en-US" dirty="0">
              <a:solidFill>
                <a:srgbClr val="3A3A3A"/>
              </a:solidFill>
              <a:latin typeface="CMR12"/>
            </a:endParaRP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CMR12"/>
              </a:rPr>
              <a:t>Alternative strategies for dynamically adjusting neighborhood sizes</a:t>
            </a:r>
            <a:r>
              <a:rPr lang="en-US" dirty="0">
                <a:solidFill>
                  <a:srgbClr val="3A3A3A"/>
                </a:solidFill>
              </a:rPr>
              <a:t> </a:t>
            </a: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CMR12"/>
              </a:rPr>
              <a:t>Different scoring systems</a:t>
            </a:r>
            <a:r>
              <a:rPr lang="en-US" dirty="0">
                <a:solidFill>
                  <a:srgbClr val="3A3A3A"/>
                </a:solidFill>
              </a:rPr>
              <a:t> </a:t>
            </a: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CMR12"/>
              </a:rPr>
              <a:t>Explore</a:t>
            </a:r>
            <a:r>
              <a:rPr lang="en-US" dirty="0">
                <a:solidFill>
                  <a:srgbClr val="3A3A3A"/>
                </a:solidFill>
                <a:latin typeface="CMR12"/>
              </a:rPr>
              <a:t> 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CMR12"/>
              </a:rPr>
              <a:t>and combine other existing heuristics from the literature</a:t>
            </a:r>
            <a:r>
              <a:rPr lang="en-US" dirty="0">
                <a:solidFill>
                  <a:srgbClr val="3A3A3A"/>
                </a:solidFill>
              </a:rPr>
              <a:t> </a:t>
            </a: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CMR12"/>
              </a:rPr>
              <a:t>Develop and employ an escape heuristic</a:t>
            </a:r>
            <a:r>
              <a:rPr lang="en-US" dirty="0">
                <a:solidFill>
                  <a:srgbClr val="3A3A3A"/>
                </a:solidFill>
              </a:rPr>
              <a:t> </a:t>
            </a:r>
            <a:br>
              <a:rPr lang="en-US" dirty="0">
                <a:solidFill>
                  <a:srgbClr val="3A3A3A"/>
                </a:solidFill>
              </a:rPr>
            </a:br>
            <a:endParaRPr lang="en-US" dirty="0">
              <a:solidFill>
                <a:srgbClr val="3A3A3A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25</a:t>
            </a:fld>
            <a:endParaRPr lang="en-GB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DF2F13A-833E-97BA-2693-5E24A367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Conclusion and Future Work</a:t>
            </a:r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47AF420-CF6C-EF30-669D-427A5BF8A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613" y="13696"/>
            <a:ext cx="3436409" cy="25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11FBD2-377A-DA63-55F1-0139DD46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Thank you!</a:t>
            </a:r>
            <a:br>
              <a:rPr lang="en-US" sz="4000" dirty="0">
                <a:solidFill>
                  <a:schemeClr val="tx1"/>
                </a:solidFill>
              </a:rPr>
            </a:b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C7948-C966-1B6B-79CA-12316992BC7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4868863"/>
            <a:ext cx="1079500" cy="274637"/>
          </a:xfrm>
        </p:spPr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B0276-37BB-9F69-C9B5-8F02979FD8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05863" y="4856163"/>
            <a:ext cx="338137" cy="273050"/>
          </a:xfrm>
        </p:spPr>
        <p:txBody>
          <a:bodyPr/>
          <a:lstStyle/>
          <a:p>
            <a:fld id="{BB89DDFD-E5C1-E442-BE53-1552785384F9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439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Combinatorial Optimization Problems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problems</a:t>
            </a:r>
          </a:p>
          <a:p>
            <a:r>
              <a:rPr lang="en-US" dirty="0"/>
              <a:t>Finitely many possible options</a:t>
            </a:r>
          </a:p>
          <a:p>
            <a:r>
              <a:rPr lang="en-US" dirty="0"/>
              <a:t>Discrete decision variables</a:t>
            </a:r>
          </a:p>
          <a:p>
            <a:r>
              <a:rPr lang="en-US" dirty="0"/>
              <a:t>Examples: Knapsack, Traveling salesperson problem</a:t>
            </a:r>
            <a:endParaRPr lang="nb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6F539A-C2B7-9DC8-194E-BE626407B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Introduction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87522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 Scheduling problem</a:t>
            </a:r>
            <a:endParaRPr lang="en-US" sz="320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</a:t>
            </a:r>
          </a:p>
          <a:p>
            <a:r>
              <a:rPr lang="en-US" dirty="0"/>
              <a:t>Which</a:t>
            </a:r>
          </a:p>
          <a:p>
            <a:r>
              <a:rPr lang="en-US" dirty="0"/>
              <a:t>When</a:t>
            </a:r>
          </a:p>
          <a:p>
            <a:r>
              <a:rPr lang="en-US" dirty="0"/>
              <a:t>Where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  <a:br>
              <a:rPr lang="en-US" dirty="0"/>
            </a:br>
            <a:r>
              <a:rPr lang="en-US" dirty="0"/>
              <a:t>Round-robin tournaments</a:t>
            </a:r>
            <a:br>
              <a:rPr lang="en-US" dirty="0"/>
            </a:br>
            <a:r>
              <a:rPr lang="en-US" dirty="0"/>
              <a:t>Elimination tournaments</a:t>
            </a:r>
            <a:br>
              <a:rPr lang="en-US" dirty="0"/>
            </a:br>
            <a:r>
              <a:rPr lang="en-US" dirty="0"/>
              <a:t>Hybrid tournaments</a:t>
            </a:r>
            <a:endParaRPr lang="nb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4</a:t>
            </a:fld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E694D-845D-713B-D836-4A90DE35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Introduction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145192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D99B-84C5-235C-CECF-C2F1FB29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BD464-0787-AC3D-3CBF-1AFE5364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round robin (2RR)</a:t>
            </a:r>
          </a:p>
          <a:p>
            <a:r>
              <a:rPr lang="en-US" dirty="0"/>
              <a:t>Compact/Relaxed</a:t>
            </a:r>
          </a:p>
          <a:p>
            <a:r>
              <a:rPr lang="en-US" dirty="0"/>
              <a:t>Home game/Away game/ Bye</a:t>
            </a:r>
          </a:p>
          <a:p>
            <a:r>
              <a:rPr lang="en-US" dirty="0"/>
              <a:t>Break</a:t>
            </a:r>
          </a:p>
          <a:p>
            <a:r>
              <a:rPr lang="en-US" dirty="0"/>
              <a:t>Phased/Unphased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63AE-C185-6171-6242-D7BEB376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909DE-BC3A-6B75-B0E1-69150D154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16C2F5-A1CC-9CF6-CC98-BE32746AC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Introduction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67398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Challenge?</a:t>
            </a:r>
            <a:endParaRPr lang="en-US" sz="320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  <a:p>
            <a:r>
              <a:rPr lang="en-US" dirty="0"/>
              <a:t>Competition format</a:t>
            </a:r>
          </a:p>
          <a:p>
            <a:r>
              <a:rPr lang="en-US" dirty="0"/>
              <a:t>Vast solution space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6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81DC9-9425-BC39-FF39-CFD919D3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Introduction and Background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CBC4D-CBB3-2BCC-9D25-9E51BFB2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725" y="340347"/>
            <a:ext cx="5730773" cy="22986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6AA6A5-EE1C-E20B-1EF3-91BE12E2AE7B}"/>
              </a:ext>
            </a:extLst>
          </p:cNvPr>
          <p:cNvSpPr/>
          <p:nvPr/>
        </p:nvSpPr>
        <p:spPr>
          <a:xfrm>
            <a:off x="4848720" y="340347"/>
            <a:ext cx="3840446" cy="2298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96967D-0006-4FCA-08F9-49476A0972E1}"/>
              </a:ext>
            </a:extLst>
          </p:cNvPr>
          <p:cNvCxnSpPr>
            <a:cxnSpLocks/>
          </p:cNvCxnSpPr>
          <p:nvPr/>
        </p:nvCxnSpPr>
        <p:spPr>
          <a:xfrm>
            <a:off x="3339547" y="1391783"/>
            <a:ext cx="631138" cy="62436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0EFE65-5F0A-4C30-BB98-152AD3A6D590}"/>
              </a:ext>
            </a:extLst>
          </p:cNvPr>
          <p:cNvCxnSpPr>
            <a:cxnSpLocks/>
          </p:cNvCxnSpPr>
          <p:nvPr/>
        </p:nvCxnSpPr>
        <p:spPr>
          <a:xfrm>
            <a:off x="4099890" y="645336"/>
            <a:ext cx="641076" cy="6169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B765CB-9EFE-358C-7A5D-27580619954C}"/>
              </a:ext>
            </a:extLst>
          </p:cNvPr>
          <p:cNvCxnSpPr>
            <a:cxnSpLocks/>
          </p:cNvCxnSpPr>
          <p:nvPr/>
        </p:nvCxnSpPr>
        <p:spPr>
          <a:xfrm flipV="1">
            <a:off x="3324639" y="636619"/>
            <a:ext cx="646046" cy="62568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0D8BC2-6F26-484B-A8A0-4E15389E3D48}"/>
              </a:ext>
            </a:extLst>
          </p:cNvPr>
          <p:cNvCxnSpPr>
            <a:cxnSpLocks/>
          </p:cNvCxnSpPr>
          <p:nvPr/>
        </p:nvCxnSpPr>
        <p:spPr>
          <a:xfrm flipV="1">
            <a:off x="4099890" y="1393315"/>
            <a:ext cx="641076" cy="6228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54B678-4A86-2F44-0505-4C8F151925A2}"/>
              </a:ext>
            </a:extLst>
          </p:cNvPr>
          <p:cNvCxnSpPr>
            <a:cxnSpLocks/>
          </p:cNvCxnSpPr>
          <p:nvPr/>
        </p:nvCxnSpPr>
        <p:spPr>
          <a:xfrm>
            <a:off x="4035287" y="637118"/>
            <a:ext cx="0" cy="137903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FB1D6D-B5E6-6C38-423B-135115937F89}"/>
              </a:ext>
            </a:extLst>
          </p:cNvPr>
          <p:cNvCxnSpPr>
            <a:cxnSpLocks/>
          </p:cNvCxnSpPr>
          <p:nvPr/>
        </p:nvCxnSpPr>
        <p:spPr>
          <a:xfrm flipH="1">
            <a:off x="3339547" y="1344224"/>
            <a:ext cx="1401419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D7E6ACB-8FF8-DDAD-A863-5AB6DF318E62}"/>
              </a:ext>
            </a:extLst>
          </p:cNvPr>
          <p:cNvSpPr txBox="1"/>
          <p:nvPr/>
        </p:nvSpPr>
        <p:spPr>
          <a:xfrm>
            <a:off x="3785855" y="2741817"/>
            <a:ext cx="415851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Figure: David Van </a:t>
            </a:r>
            <a:r>
              <a:rPr lang="en-US" sz="500" dirty="0" err="1"/>
              <a:t>Bulck</a:t>
            </a:r>
            <a:r>
              <a:rPr lang="en-US" sz="500" dirty="0"/>
              <a:t>. Sports timetabling: theoretical results and new insights in algorithm performance (PhD dissertation). PhD thesis,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29283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Challenge?</a:t>
            </a:r>
            <a:endParaRPr lang="en-US" sz="320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  <a:p>
            <a:r>
              <a:rPr lang="en-US" dirty="0"/>
              <a:t>Competition format</a:t>
            </a:r>
          </a:p>
          <a:p>
            <a:r>
              <a:rPr lang="en-US" dirty="0"/>
              <a:t>Vast solution space</a:t>
            </a:r>
          </a:p>
          <a:p>
            <a:endParaRPr lang="en-US" dirty="0"/>
          </a:p>
          <a:p>
            <a:endParaRPr lang="nb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81DC9-9425-BC39-FF39-CFD919D3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Introduction and Background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CBC4D-CBB3-2BCC-9D25-9E51BFB2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725" y="340347"/>
            <a:ext cx="5730773" cy="2298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8D109B-5853-B052-CA8D-6374E4390502}"/>
              </a:ext>
            </a:extLst>
          </p:cNvPr>
          <p:cNvSpPr/>
          <p:nvPr/>
        </p:nvSpPr>
        <p:spPr>
          <a:xfrm>
            <a:off x="6679097" y="340347"/>
            <a:ext cx="1998716" cy="2298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07424-46CD-BE0E-1D5B-A88B674642F5}"/>
              </a:ext>
            </a:extLst>
          </p:cNvPr>
          <p:cNvSpPr txBox="1"/>
          <p:nvPr/>
        </p:nvSpPr>
        <p:spPr>
          <a:xfrm>
            <a:off x="3785855" y="2741817"/>
            <a:ext cx="415851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Figure: David Van </a:t>
            </a:r>
            <a:r>
              <a:rPr lang="en-US" sz="500" dirty="0" err="1"/>
              <a:t>Bulck</a:t>
            </a:r>
            <a:r>
              <a:rPr lang="en-US" sz="500" dirty="0"/>
              <a:t>. Sports timetabling: theoretical results and new insights in algorithm performance (PhD dissertation). PhD thesis,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393081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Challenge?</a:t>
            </a:r>
            <a:endParaRPr lang="en-US" sz="320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  <a:p>
            <a:r>
              <a:rPr lang="en-US" dirty="0"/>
              <a:t>Competition format</a:t>
            </a:r>
          </a:p>
          <a:p>
            <a:r>
              <a:rPr lang="en-US" dirty="0"/>
              <a:t>Vast solution space</a:t>
            </a:r>
          </a:p>
          <a:p>
            <a:endParaRPr lang="en-US" dirty="0"/>
          </a:p>
          <a:p>
            <a:r>
              <a:rPr lang="en-US" i="1" dirty="0"/>
              <a:t>NP</a:t>
            </a:r>
            <a:r>
              <a:rPr lang="en-US" dirty="0"/>
              <a:t>-hard</a:t>
            </a:r>
            <a:br>
              <a:rPr lang="en-US" dirty="0"/>
            </a:br>
            <a:endParaRPr lang="nb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8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81DC9-9425-BC39-FF39-CFD919D3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Introduction and Background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1CBC4D-CBB3-2BCC-9D25-9E51BFB2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725" y="320469"/>
            <a:ext cx="5730773" cy="2298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4F1AB-4809-3081-D86F-1ECDB2373E5F}"/>
              </a:ext>
            </a:extLst>
          </p:cNvPr>
          <p:cNvSpPr txBox="1"/>
          <p:nvPr/>
        </p:nvSpPr>
        <p:spPr>
          <a:xfrm>
            <a:off x="3785855" y="2741817"/>
            <a:ext cx="415851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Figure: David Van </a:t>
            </a:r>
            <a:r>
              <a:rPr lang="en-US" sz="500" dirty="0" err="1"/>
              <a:t>Bulck</a:t>
            </a:r>
            <a:r>
              <a:rPr lang="en-US" sz="500" dirty="0"/>
              <a:t>. Sports timetabling: theoretical results and new insights in algorithm performance (PhD dissertation). PhD thesis, September 2020</a:t>
            </a:r>
          </a:p>
        </p:txBody>
      </p:sp>
    </p:spTree>
    <p:extLst>
      <p:ext uri="{BB962C8B-B14F-4D97-AF65-F5344CB8AC3E}">
        <p14:creationId xmlns:p14="http://schemas.microsoft.com/office/powerpoint/2010/main" val="6952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1AEF1533-0249-EC15-8454-850FD8EC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methods:</a:t>
            </a:r>
            <a:endParaRPr lang="en-US" sz="3200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3D13CE4-5A6E-CEAC-E588-0CC2D640C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</a:t>
            </a:r>
          </a:p>
          <a:p>
            <a:r>
              <a:rPr lang="en-US" dirty="0"/>
              <a:t>Heuristic</a:t>
            </a:r>
          </a:p>
          <a:p>
            <a:r>
              <a:rPr lang="en-US" dirty="0"/>
              <a:t>Metaheuristic</a:t>
            </a:r>
          </a:p>
          <a:p>
            <a:r>
              <a:rPr lang="en-US" dirty="0" err="1"/>
              <a:t>Matheuristic</a:t>
            </a:r>
            <a:endParaRPr lang="nb-NO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1901C-037D-5DFD-6ACC-0E0C783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30.10.2023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CE81F-47F3-097F-C7AB-A5CB6B23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9DDFD-E5C1-E442-BE53-1552785384F9}" type="slidenum">
              <a:rPr lang="en-GB" smtClean="0"/>
              <a:t>9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4D807-D2AB-09ED-9B43-BA345C20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Introduction and Background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33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16-9_engelsk" id="{AC473070-5289-664C-AE38-75687146B9C0}" vid="{9EB42A1D-EED5-AF42-8329-01E45A9D8D5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Powerpoint_16-9_engelsk</Template>
  <TotalTime>13012</TotalTime>
  <Words>3000</Words>
  <Application>Microsoft Office PowerPoint</Application>
  <PresentationFormat>On-screen Show (16:9)</PresentationFormat>
  <Paragraphs>665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CMR10</vt:lpstr>
      <vt:lpstr>CMR12</vt:lpstr>
      <vt:lpstr>CMTI12</vt:lpstr>
      <vt:lpstr>NimbusRomNo9L-Regu</vt:lpstr>
      <vt:lpstr>NimbusRomNo9L-ReguItal</vt:lpstr>
      <vt:lpstr>rtxr</vt:lpstr>
      <vt:lpstr>SFRM1200</vt:lpstr>
      <vt:lpstr>txsy</vt:lpstr>
      <vt:lpstr>Office-tema</vt:lpstr>
      <vt:lpstr>Balancing the Game:  Comparative Analysis of Single Heuristics and Adaptive Heuristic Approaches for Sports Scheduling Problem</vt:lpstr>
      <vt:lpstr>Agenda:</vt:lpstr>
      <vt:lpstr>Combinatorial Optimization Problems</vt:lpstr>
      <vt:lpstr>Sports Scheduling problem</vt:lpstr>
      <vt:lpstr>Terminology</vt:lpstr>
      <vt:lpstr>Challenge?</vt:lpstr>
      <vt:lpstr>Challenge?</vt:lpstr>
      <vt:lpstr>Challenge?</vt:lpstr>
      <vt:lpstr>Solution methods:</vt:lpstr>
      <vt:lpstr>Related Works</vt:lpstr>
      <vt:lpstr>Constraints</vt:lpstr>
      <vt:lpstr>Constraints</vt:lpstr>
      <vt:lpstr>Constraints</vt:lpstr>
      <vt:lpstr>Constraints</vt:lpstr>
      <vt:lpstr>Constraints</vt:lpstr>
      <vt:lpstr>Constraints</vt:lpstr>
      <vt:lpstr>Instances Summary</vt:lpstr>
      <vt:lpstr>Implementation</vt:lpstr>
      <vt:lpstr>Obtaining initial solution</vt:lpstr>
      <vt:lpstr>Improving solutions</vt:lpstr>
      <vt:lpstr>Experimental results</vt:lpstr>
      <vt:lpstr>Experimental results</vt:lpstr>
      <vt:lpstr>Experimental results</vt:lpstr>
      <vt:lpstr>Experimental results</vt:lpstr>
      <vt:lpstr>Conclusion and Future Works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Balancing the Game:  Comparative Analysis of Single Heuristics and Adaptive Heuristic Approaches for Sports Scheduling Problem</dc:title>
  <dc:creator>Seyed Erfan Alesahebfosoul</dc:creator>
  <cp:lastModifiedBy>Seyed Erfan Alesahebfosoul</cp:lastModifiedBy>
  <cp:revision>50</cp:revision>
  <dcterms:created xsi:type="dcterms:W3CDTF">2023-10-18T15:45:14Z</dcterms:created>
  <dcterms:modified xsi:type="dcterms:W3CDTF">2023-10-30T12:45:19Z</dcterms:modified>
</cp:coreProperties>
</file>